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Lst>
  <p:notesMasterIdLst>
    <p:notesMasterId r:id="rId14"/>
  </p:notesMasterIdLst>
  <p:handoutMasterIdLst>
    <p:handoutMasterId r:id="rId15"/>
  </p:handoutMasterIdLst>
  <p:sldIdLst>
    <p:sldId id="468" r:id="rId2"/>
    <p:sldId id="470" r:id="rId3"/>
    <p:sldId id="447" r:id="rId4"/>
    <p:sldId id="474" r:id="rId5"/>
    <p:sldId id="473" r:id="rId6"/>
    <p:sldId id="472" r:id="rId7"/>
    <p:sldId id="450" r:id="rId8"/>
    <p:sldId id="467" r:id="rId9"/>
    <p:sldId id="456" r:id="rId10"/>
    <p:sldId id="419" r:id="rId11"/>
    <p:sldId id="457" r:id="rId12"/>
    <p:sldId id="466" r:id="rId13"/>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7B7F0C9-C4E3-40EB-A354-F89704B12BD1}">
          <p14:sldIdLst>
            <p14:sldId id="468"/>
            <p14:sldId id="470"/>
            <p14:sldId id="447"/>
            <p14:sldId id="474"/>
            <p14:sldId id="473"/>
            <p14:sldId id="472"/>
            <p14:sldId id="450"/>
            <p14:sldId id="467"/>
            <p14:sldId id="456"/>
            <p14:sldId id="419"/>
            <p14:sldId id="457"/>
            <p14:sldId id="466"/>
          </p14:sldIdLst>
        </p14:section>
      </p14:sectionLst>
    </p:ext>
    <p:ext uri="{EFAFB233-063F-42B5-8137-9DF3F51BA10A}">
      <p15:sldGuideLst xmlns:p15="http://schemas.microsoft.com/office/powerpoint/2012/main">
        <p15:guide id="3" pos="409" userDrawn="1">
          <p15:clr>
            <a:srgbClr val="A4A3A4"/>
          </p15:clr>
        </p15:guide>
        <p15:guide id="4" orient="horz" pos="700" userDrawn="1">
          <p15:clr>
            <a:srgbClr val="A4A3A4"/>
          </p15:clr>
        </p15:guide>
        <p15:guide id="5" pos="4537" userDrawn="1">
          <p15:clr>
            <a:srgbClr val="A4A3A4"/>
          </p15:clr>
        </p15:guide>
        <p15:guide id="6" orient="horz" pos="6508" userDrawn="1">
          <p15:clr>
            <a:srgbClr val="A4A3A4"/>
          </p15:clr>
        </p15:guide>
        <p15:guide id="7" orient="horz" pos="5740" userDrawn="1">
          <p15:clr>
            <a:srgbClr val="A4A3A4"/>
          </p15:clr>
        </p15:guide>
        <p15:guide id="8" orient="horz" userDrawn="1">
          <p15:clr>
            <a:srgbClr val="A4A3A4"/>
          </p15:clr>
        </p15:guide>
        <p15:guide id="9" orient="horz" pos="2284" userDrawn="1">
          <p15:clr>
            <a:srgbClr val="A4A3A4"/>
          </p15:clr>
        </p15:guide>
        <p15:guide id="10" orient="horz" pos="100" userDrawn="1">
          <p15:clr>
            <a:srgbClr val="A4A3A4"/>
          </p15:clr>
        </p15:guide>
        <p15:guide id="11" pos="2449" userDrawn="1">
          <p15:clr>
            <a:srgbClr val="A4A3A4"/>
          </p15:clr>
        </p15:guide>
        <p15:guide id="12" pos="18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19"/>
    <a:srgbClr val="0E1056"/>
    <a:srgbClr val="CAEBFF"/>
    <a:srgbClr val="374152"/>
    <a:srgbClr val="D9D9D9"/>
    <a:srgbClr val="0D0D0D"/>
    <a:srgbClr val="70A8AF"/>
    <a:srgbClr val="000000"/>
    <a:srgbClr val="38425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7" autoAdjust="0"/>
    <p:restoredTop sz="94614" autoAdjust="0"/>
  </p:normalViewPr>
  <p:slideViewPr>
    <p:cSldViewPr snapToGrid="0" showGuides="1">
      <p:cViewPr varScale="1">
        <p:scale>
          <a:sx n="57" d="100"/>
          <a:sy n="57" d="100"/>
        </p:scale>
        <p:origin x="2477" y="77"/>
      </p:cViewPr>
      <p:guideLst>
        <p:guide pos="409"/>
        <p:guide orient="horz" pos="700"/>
        <p:guide pos="4537"/>
        <p:guide orient="horz" pos="6508"/>
        <p:guide orient="horz" pos="5740"/>
        <p:guide orient="horz"/>
        <p:guide orient="horz" pos="2284"/>
        <p:guide orient="horz" pos="100"/>
        <p:guide pos="2449"/>
        <p:guide pos="1825"/>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2024-06-17</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2024-06-17</a:t>
            </a:fld>
            <a:endParaRPr lang="fr-CA"/>
          </a:p>
        </p:txBody>
      </p:sp>
      <p:sp>
        <p:nvSpPr>
          <p:cNvPr id="4" name="Slide Image Placeholder 3"/>
          <p:cNvSpPr>
            <a:spLocks noGrp="1" noRot="1" noChangeAspect="1"/>
          </p:cNvSpPr>
          <p:nvPr>
            <p:ph type="sldImg" idx="2"/>
          </p:nvPr>
        </p:nvSpPr>
        <p:spPr>
          <a:xfrm>
            <a:off x="2330450" y="1143000"/>
            <a:ext cx="21971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sldNum="0" hdr="0" ftr="0" dt="0"/>
  <p:notesStyle>
    <a:lvl1pPr marL="0" algn="l" defTabSz="935842" rtl="0" eaLnBrk="1" latinLnBrk="0" hangingPunct="1">
      <a:defRPr sz="1228" kern="1200">
        <a:solidFill>
          <a:schemeClr val="tx1"/>
        </a:solidFill>
        <a:latin typeface="+mn-lt"/>
        <a:ea typeface="+mn-ea"/>
        <a:cs typeface="+mn-cs"/>
      </a:defRPr>
    </a:lvl1pPr>
    <a:lvl2pPr marL="467921" algn="l" defTabSz="935842" rtl="0" eaLnBrk="1" latinLnBrk="0" hangingPunct="1">
      <a:defRPr sz="1228" kern="1200">
        <a:solidFill>
          <a:schemeClr val="tx1"/>
        </a:solidFill>
        <a:latin typeface="+mn-lt"/>
        <a:ea typeface="+mn-ea"/>
        <a:cs typeface="+mn-cs"/>
      </a:defRPr>
    </a:lvl2pPr>
    <a:lvl3pPr marL="935842" algn="l" defTabSz="935842" rtl="0" eaLnBrk="1" latinLnBrk="0" hangingPunct="1">
      <a:defRPr sz="1228" kern="1200">
        <a:solidFill>
          <a:schemeClr val="tx1"/>
        </a:solidFill>
        <a:latin typeface="+mn-lt"/>
        <a:ea typeface="+mn-ea"/>
        <a:cs typeface="+mn-cs"/>
      </a:defRPr>
    </a:lvl3pPr>
    <a:lvl4pPr marL="1403763" algn="l" defTabSz="935842" rtl="0" eaLnBrk="1" latinLnBrk="0" hangingPunct="1">
      <a:defRPr sz="1228" kern="1200">
        <a:solidFill>
          <a:schemeClr val="tx1"/>
        </a:solidFill>
        <a:latin typeface="+mn-lt"/>
        <a:ea typeface="+mn-ea"/>
        <a:cs typeface="+mn-cs"/>
      </a:defRPr>
    </a:lvl4pPr>
    <a:lvl5pPr marL="1871684" algn="l" defTabSz="935842" rtl="0" eaLnBrk="1" latinLnBrk="0" hangingPunct="1">
      <a:defRPr sz="1228" kern="1200">
        <a:solidFill>
          <a:schemeClr val="tx1"/>
        </a:solidFill>
        <a:latin typeface="+mn-lt"/>
        <a:ea typeface="+mn-ea"/>
        <a:cs typeface="+mn-cs"/>
      </a:defRPr>
    </a:lvl5pPr>
    <a:lvl6pPr marL="2339605" algn="l" defTabSz="935842" rtl="0" eaLnBrk="1" latinLnBrk="0" hangingPunct="1">
      <a:defRPr sz="1228" kern="1200">
        <a:solidFill>
          <a:schemeClr val="tx1"/>
        </a:solidFill>
        <a:latin typeface="+mn-lt"/>
        <a:ea typeface="+mn-ea"/>
        <a:cs typeface="+mn-cs"/>
      </a:defRPr>
    </a:lvl6pPr>
    <a:lvl7pPr marL="2807526" algn="l" defTabSz="935842" rtl="0" eaLnBrk="1" latinLnBrk="0" hangingPunct="1">
      <a:defRPr sz="1228" kern="1200">
        <a:solidFill>
          <a:schemeClr val="tx1"/>
        </a:solidFill>
        <a:latin typeface="+mn-lt"/>
        <a:ea typeface="+mn-ea"/>
        <a:cs typeface="+mn-cs"/>
      </a:defRPr>
    </a:lvl7pPr>
    <a:lvl8pPr marL="3275445" algn="l" defTabSz="935842" rtl="0" eaLnBrk="1" latinLnBrk="0" hangingPunct="1">
      <a:defRPr sz="1228" kern="1200">
        <a:solidFill>
          <a:schemeClr val="tx1"/>
        </a:solidFill>
        <a:latin typeface="+mn-lt"/>
        <a:ea typeface="+mn-ea"/>
        <a:cs typeface="+mn-cs"/>
      </a:defRPr>
    </a:lvl8pPr>
    <a:lvl9pPr marL="3743367" algn="l" defTabSz="935842" rtl="0" eaLnBrk="1" latinLnBrk="0" hangingPunct="1">
      <a:defRPr sz="122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ABD72C1B-71A6-DB48-AEB5-2833A828BDE9}"/>
              </a:ext>
            </a:extLst>
          </p:cNvPr>
          <p:cNvSpPr>
            <a:spLocks noGrp="1"/>
          </p:cNvSpPr>
          <p:nvPr>
            <p:ph type="pic" sz="quarter" idx="10" hasCustomPrompt="1"/>
          </p:nvPr>
        </p:nvSpPr>
        <p:spPr>
          <a:xfrm>
            <a:off x="1" y="2499925"/>
            <a:ext cx="4850370" cy="2214205"/>
          </a:xfrm>
          <a:prstGeom prst="rect">
            <a:avLst/>
          </a:prstGeom>
        </p:spPr>
        <p:txBody>
          <a:bodyPr/>
          <a:lstStyle>
            <a:lvl1pPr>
              <a:defRPr/>
            </a:lvl1pPr>
          </a:lstStyle>
          <a:p>
            <a:r>
              <a:rPr lang="fr-CA" dirty="0"/>
              <a:t>Click the </a:t>
            </a:r>
            <a:r>
              <a:rPr lang="fr-CA" dirty="0" err="1"/>
              <a:t>icon</a:t>
            </a:r>
            <a:r>
              <a:rPr lang="fr-CA"/>
              <a:t> the </a:t>
            </a:r>
            <a:r>
              <a:rPr lang="fr-CA" err="1"/>
              <a:t>add</a:t>
            </a:r>
            <a:r>
              <a:rPr lang="fr-CA"/>
              <a:t> </a:t>
            </a:r>
            <a:r>
              <a:rPr lang="fr-CA" err="1"/>
              <a:t>picture</a:t>
            </a:r>
            <a:endParaRPr lang="fr-CA"/>
          </a:p>
        </p:txBody>
      </p:sp>
      <p:sp>
        <p:nvSpPr>
          <p:cNvPr id="13" name="Picture Placeholder 8">
            <a:extLst>
              <a:ext uri="{FF2B5EF4-FFF2-40B4-BE49-F238E27FC236}">
                <a16:creationId xmlns:a16="http://schemas.microsoft.com/office/drawing/2014/main" id="{7B202032-29EF-D449-99AD-BDEC93FA984E}"/>
              </a:ext>
            </a:extLst>
          </p:cNvPr>
          <p:cNvSpPr>
            <a:spLocks noGrp="1"/>
          </p:cNvSpPr>
          <p:nvPr>
            <p:ph type="pic" sz="quarter" idx="11" hasCustomPrompt="1"/>
          </p:nvPr>
        </p:nvSpPr>
        <p:spPr>
          <a:xfrm>
            <a:off x="2920763" y="5389429"/>
            <a:ext cx="4843496" cy="2214205"/>
          </a:xfrm>
          <a:prstGeom prst="rect">
            <a:avLst/>
          </a:prstGeom>
        </p:spPr>
        <p:txBody>
          <a:bodyPr/>
          <a:lstStyle/>
          <a:p>
            <a:r>
              <a:rPr lang="fr-CA"/>
              <a:t>Click the </a:t>
            </a:r>
            <a:r>
              <a:rPr lang="fr-CA" err="1"/>
              <a:t>icon</a:t>
            </a:r>
            <a:r>
              <a:rPr lang="fr-CA"/>
              <a:t> the </a:t>
            </a:r>
            <a:r>
              <a:rPr lang="fr-CA" err="1"/>
              <a:t>add</a:t>
            </a:r>
            <a:r>
              <a:rPr lang="fr-CA"/>
              <a:t> </a:t>
            </a:r>
            <a:r>
              <a:rPr lang="fr-CA" err="1"/>
              <a:t>picture</a:t>
            </a:r>
            <a:endParaRPr lang="fr-CA"/>
          </a:p>
        </p:txBody>
      </p:sp>
      <p:sp>
        <p:nvSpPr>
          <p:cNvPr id="14" name="Picture Placeholder 8">
            <a:extLst>
              <a:ext uri="{FF2B5EF4-FFF2-40B4-BE49-F238E27FC236}">
                <a16:creationId xmlns:a16="http://schemas.microsoft.com/office/drawing/2014/main" id="{124913D8-245A-A143-BB76-67EFDE6F89E3}"/>
              </a:ext>
            </a:extLst>
          </p:cNvPr>
          <p:cNvSpPr>
            <a:spLocks noGrp="1"/>
          </p:cNvSpPr>
          <p:nvPr>
            <p:ph type="pic" sz="quarter" idx="12" hasCustomPrompt="1"/>
          </p:nvPr>
        </p:nvSpPr>
        <p:spPr>
          <a:xfrm>
            <a:off x="1" y="8266741"/>
            <a:ext cx="4850369" cy="2214205"/>
          </a:xfrm>
          <a:prstGeom prst="rect">
            <a:avLst/>
          </a:prstGeom>
        </p:spPr>
        <p:txBody>
          <a:bodyPr/>
          <a:lstStyle>
            <a:lvl1pPr marL="194379" marR="0" indent="-194379" algn="l" defTabSz="777514" rtl="0" eaLnBrk="1" fontAlgn="auto" latinLnBrk="0" hangingPunct="1">
              <a:lnSpc>
                <a:spcPct val="90000"/>
              </a:lnSpc>
              <a:spcBef>
                <a:spcPts val="850"/>
              </a:spcBef>
              <a:spcAft>
                <a:spcPts val="0"/>
              </a:spcAft>
              <a:buClrTx/>
              <a:buSzTx/>
              <a:buFont typeface="Arial" panose="020B0604020202020204" pitchFamily="34" charset="0"/>
              <a:buChar char="•"/>
              <a:tabLst/>
              <a:defRPr/>
            </a:lvl1pPr>
          </a:lstStyle>
          <a:p>
            <a:pPr marL="194379" marR="0" lvl="0" indent="-194379" algn="l" defTabSz="777514" rtl="0" eaLnBrk="1" fontAlgn="auto" latinLnBrk="0" hangingPunct="1">
              <a:lnSpc>
                <a:spcPct val="90000"/>
              </a:lnSpc>
              <a:spcBef>
                <a:spcPts val="850"/>
              </a:spcBef>
              <a:spcAft>
                <a:spcPts val="0"/>
              </a:spcAft>
              <a:buClrTx/>
              <a:buSzTx/>
              <a:buFont typeface="Arial" panose="020B0604020202020204" pitchFamily="34" charset="0"/>
              <a:buChar char="•"/>
              <a:tabLst/>
              <a:defRPr/>
            </a:pPr>
            <a:r>
              <a:rPr lang="fr-CA"/>
              <a:t>Click the </a:t>
            </a:r>
            <a:r>
              <a:rPr lang="fr-CA" err="1"/>
              <a:t>icon</a:t>
            </a:r>
            <a:r>
              <a:rPr lang="fr-CA"/>
              <a:t> the </a:t>
            </a:r>
            <a:r>
              <a:rPr lang="fr-CA" err="1"/>
              <a:t>add</a:t>
            </a:r>
            <a:r>
              <a:rPr lang="fr-CA"/>
              <a:t> </a:t>
            </a:r>
            <a:r>
              <a:rPr lang="fr-CA" err="1"/>
              <a:t>picture</a:t>
            </a:r>
            <a:endParaRPr lang="fr-CA"/>
          </a:p>
          <a:p>
            <a:endParaRPr lang="fr-CA"/>
          </a:p>
        </p:txBody>
      </p:sp>
    </p:spTree>
    <p:extLst>
      <p:ext uri="{BB962C8B-B14F-4D97-AF65-F5344CB8AC3E}">
        <p14:creationId xmlns:p14="http://schemas.microsoft.com/office/powerpoint/2010/main" val="345878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84252"/>
        </a:solidFill>
        <a:effectLst/>
      </p:bgPr>
    </p:bg>
    <p:spTree>
      <p:nvGrpSpPr>
        <p:cNvPr id="1" name=""/>
        <p:cNvGrpSpPr/>
        <p:nvPr/>
      </p:nvGrpSpPr>
      <p:grpSpPr>
        <a:xfrm>
          <a:off x="0" y="0"/>
          <a:ext cx="0" cy="0"/>
          <a:chOff x="0" y="0"/>
          <a:chExt cx="0" cy="0"/>
        </a:xfrm>
      </p:grpSpPr>
      <p:pic>
        <p:nvPicPr>
          <p:cNvPr id="2" name="Picture 1" descr="A blue background with a curved edge&#10;&#10;Description automatically generated">
            <a:extLst>
              <a:ext uri="{FF2B5EF4-FFF2-40B4-BE49-F238E27FC236}">
                <a16:creationId xmlns:a16="http://schemas.microsoft.com/office/drawing/2014/main" id="{20740CC7-22E5-04F4-25D9-73E68295AE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7772400" cy="10907713"/>
          </a:xfrm>
          <a:prstGeom prst="rect">
            <a:avLst/>
          </a:prstGeom>
        </p:spPr>
      </p:pic>
    </p:spTree>
    <p:extLst>
      <p:ext uri="{BB962C8B-B14F-4D97-AF65-F5344CB8AC3E}">
        <p14:creationId xmlns:p14="http://schemas.microsoft.com/office/powerpoint/2010/main" val="135034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84252"/>
        </a:solidFill>
        <a:effectLst/>
      </p:bgPr>
    </p:bg>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0E21FC6E-8A4C-6457-B013-386B7EABAB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72400" cy="10907713"/>
          </a:xfrm>
          <a:prstGeom prst="rect">
            <a:avLst/>
          </a:prstGeom>
        </p:spPr>
      </p:pic>
    </p:spTree>
    <p:extLst>
      <p:ext uri="{BB962C8B-B14F-4D97-AF65-F5344CB8AC3E}">
        <p14:creationId xmlns:p14="http://schemas.microsoft.com/office/powerpoint/2010/main" val="10117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38425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939D378-384F-0047-BD72-9867CBC236FF}"/>
              </a:ext>
            </a:extLst>
          </p:cNvPr>
          <p:cNvSpPr>
            <a:spLocks noGrp="1"/>
          </p:cNvSpPr>
          <p:nvPr>
            <p:ph type="pic" sz="quarter" idx="10"/>
          </p:nvPr>
        </p:nvSpPr>
        <p:spPr>
          <a:xfrm>
            <a:off x="695578" y="1242822"/>
            <a:ext cx="3876421" cy="2670810"/>
          </a:xfrm>
          <a:prstGeom prst="rect">
            <a:avLst/>
          </a:prstGeom>
        </p:spPr>
        <p:txBody>
          <a:bodyPr/>
          <a:lstStyle>
            <a:lvl1pPr>
              <a:defRPr>
                <a:solidFill>
                  <a:schemeClr val="bg1"/>
                </a:solidFill>
              </a:defRPr>
            </a:lvl1pPr>
          </a:lstStyle>
          <a:p>
            <a:endParaRPr lang="en-US"/>
          </a:p>
        </p:txBody>
      </p:sp>
      <p:sp>
        <p:nvSpPr>
          <p:cNvPr id="10" name="Picture Placeholder 8">
            <a:extLst>
              <a:ext uri="{FF2B5EF4-FFF2-40B4-BE49-F238E27FC236}">
                <a16:creationId xmlns:a16="http://schemas.microsoft.com/office/drawing/2014/main" id="{4B98CB47-5458-3F4F-9B13-4E3D1B604496}"/>
              </a:ext>
            </a:extLst>
          </p:cNvPr>
          <p:cNvSpPr>
            <a:spLocks noGrp="1"/>
          </p:cNvSpPr>
          <p:nvPr>
            <p:ph type="pic" sz="quarter" idx="11"/>
          </p:nvPr>
        </p:nvSpPr>
        <p:spPr>
          <a:xfrm>
            <a:off x="3170554" y="6607302"/>
            <a:ext cx="3876421" cy="2670810"/>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50737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65F1E6-7A6D-D84D-BB9B-3C22809B3723}"/>
              </a:ext>
            </a:extLst>
          </p:cNvPr>
          <p:cNvSpPr/>
          <p:nvPr userDrawn="1"/>
        </p:nvSpPr>
        <p:spPr bwMode="auto">
          <a:xfrm>
            <a:off x="-1" y="8096249"/>
            <a:ext cx="7775575" cy="2811464"/>
          </a:xfrm>
          <a:prstGeom prst="rect">
            <a:avLst/>
          </a:prstGeom>
          <a:solidFill>
            <a:srgbClr val="384252"/>
          </a:solidFill>
          <a:ln w="63500">
            <a:noFill/>
            <a:miter lim="800000"/>
          </a:ln>
        </p:spPr>
        <p:txBody>
          <a:bodyPr vert="horz" wrap="square" lIns="91440" tIns="45720" rIns="91440" bIns="45720" numCol="1" rtlCol="0" anchor="t" anchorCtr="0" compatLnSpc="1">
            <a:prstTxWarp prst="textNoShape">
              <a:avLst/>
            </a:prstTxWarp>
          </a:bodyPr>
          <a:lstStyle/>
          <a:p>
            <a:pPr algn="ctr"/>
            <a:endParaRPr lang="fr-CA" dirty="0"/>
          </a:p>
        </p:txBody>
      </p:sp>
    </p:spTree>
    <p:extLst>
      <p:ext uri="{BB962C8B-B14F-4D97-AF65-F5344CB8AC3E}">
        <p14:creationId xmlns:p14="http://schemas.microsoft.com/office/powerpoint/2010/main" val="64221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BC5FCE75-6636-6A40-A576-AFE1631A0017}"/>
              </a:ext>
            </a:extLst>
          </p:cNvPr>
          <p:cNvSpPr>
            <a:spLocks noGrp="1"/>
          </p:cNvSpPr>
          <p:nvPr>
            <p:ph type="pic" sz="quarter" idx="11"/>
          </p:nvPr>
        </p:nvSpPr>
        <p:spPr>
          <a:xfrm>
            <a:off x="1" y="0"/>
            <a:ext cx="7775574" cy="10907713"/>
          </a:xfrm>
          <a:prstGeom prst="rect">
            <a:avLst/>
          </a:prstGeom>
        </p:spPr>
        <p:txBody>
          <a:bodyPr/>
          <a:lstStyle/>
          <a:p>
            <a:endParaRPr lang="fr-CA"/>
          </a:p>
        </p:txBody>
      </p:sp>
      <p:sp>
        <p:nvSpPr>
          <p:cNvPr id="6" name="Picture Placeholder 8">
            <a:extLst>
              <a:ext uri="{FF2B5EF4-FFF2-40B4-BE49-F238E27FC236}">
                <a16:creationId xmlns:a16="http://schemas.microsoft.com/office/drawing/2014/main" id="{D0FC8A42-3CCA-DD45-8646-67BDA1C94C47}"/>
              </a:ext>
            </a:extLst>
          </p:cNvPr>
          <p:cNvSpPr>
            <a:spLocks noGrp="1"/>
          </p:cNvSpPr>
          <p:nvPr>
            <p:ph type="pic" sz="quarter" idx="10" hasCustomPrompt="1"/>
          </p:nvPr>
        </p:nvSpPr>
        <p:spPr>
          <a:xfrm>
            <a:off x="4042062" y="249385"/>
            <a:ext cx="3432175" cy="1818406"/>
          </a:xfrm>
          <a:prstGeom prst="rect">
            <a:avLst/>
          </a:prstGeom>
        </p:spPr>
        <p:txBody>
          <a:bodyPr/>
          <a:lstStyle>
            <a:lvl1pPr>
              <a:defRPr b="1">
                <a:solidFill>
                  <a:srgbClr val="70A8AF"/>
                </a:solidFill>
              </a:defRPr>
            </a:lvl1pPr>
          </a:lstStyle>
          <a:p>
            <a:r>
              <a:rPr lang="fr-CA"/>
              <a:t>LOGO</a:t>
            </a:r>
          </a:p>
        </p:txBody>
      </p:sp>
    </p:spTree>
    <p:extLst>
      <p:ext uri="{BB962C8B-B14F-4D97-AF65-F5344CB8AC3E}">
        <p14:creationId xmlns:p14="http://schemas.microsoft.com/office/powerpoint/2010/main" val="108129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287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384252"/>
        </a:solidFill>
        <a:effectLst/>
      </p:bgPr>
    </p:bg>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ABD72C1B-71A6-DB48-AEB5-2833A828BDE9}"/>
              </a:ext>
            </a:extLst>
          </p:cNvPr>
          <p:cNvSpPr>
            <a:spLocks noGrp="1"/>
          </p:cNvSpPr>
          <p:nvPr>
            <p:ph type="pic" sz="quarter" idx="10" hasCustomPrompt="1"/>
          </p:nvPr>
        </p:nvSpPr>
        <p:spPr>
          <a:xfrm>
            <a:off x="1" y="2499925"/>
            <a:ext cx="4850370" cy="2214205"/>
          </a:xfrm>
          <a:prstGeom prst="rect">
            <a:avLst/>
          </a:prstGeom>
        </p:spPr>
        <p:txBody>
          <a:bodyPr/>
          <a:lstStyle>
            <a:lvl1pPr>
              <a:defRPr>
                <a:solidFill>
                  <a:schemeClr val="bg1"/>
                </a:solidFill>
              </a:defRPr>
            </a:lvl1pPr>
          </a:lstStyle>
          <a:p>
            <a:r>
              <a:rPr lang="fr-CA"/>
              <a:t>Click the </a:t>
            </a:r>
            <a:r>
              <a:rPr lang="fr-CA" err="1"/>
              <a:t>icon</a:t>
            </a:r>
            <a:r>
              <a:rPr lang="fr-CA"/>
              <a:t> the </a:t>
            </a:r>
            <a:r>
              <a:rPr lang="fr-CA" err="1"/>
              <a:t>add</a:t>
            </a:r>
            <a:r>
              <a:rPr lang="fr-CA"/>
              <a:t> </a:t>
            </a:r>
            <a:r>
              <a:rPr lang="fr-CA" err="1"/>
              <a:t>picture</a:t>
            </a:r>
            <a:endParaRPr lang="fr-CA"/>
          </a:p>
        </p:txBody>
      </p:sp>
      <p:sp>
        <p:nvSpPr>
          <p:cNvPr id="13" name="Picture Placeholder 8">
            <a:extLst>
              <a:ext uri="{FF2B5EF4-FFF2-40B4-BE49-F238E27FC236}">
                <a16:creationId xmlns:a16="http://schemas.microsoft.com/office/drawing/2014/main" id="{7B202032-29EF-D449-99AD-BDEC93FA984E}"/>
              </a:ext>
            </a:extLst>
          </p:cNvPr>
          <p:cNvSpPr>
            <a:spLocks noGrp="1"/>
          </p:cNvSpPr>
          <p:nvPr>
            <p:ph type="pic" sz="quarter" idx="11" hasCustomPrompt="1"/>
          </p:nvPr>
        </p:nvSpPr>
        <p:spPr>
          <a:xfrm>
            <a:off x="2920763" y="5389429"/>
            <a:ext cx="4843496" cy="2214205"/>
          </a:xfrm>
          <a:prstGeom prst="rect">
            <a:avLst/>
          </a:prstGeom>
        </p:spPr>
        <p:txBody>
          <a:bodyPr/>
          <a:lstStyle>
            <a:lvl1pPr>
              <a:defRPr>
                <a:solidFill>
                  <a:schemeClr val="bg1"/>
                </a:solidFill>
              </a:defRPr>
            </a:lvl1pPr>
          </a:lstStyle>
          <a:p>
            <a:r>
              <a:rPr lang="fr-CA"/>
              <a:t>Click the </a:t>
            </a:r>
            <a:r>
              <a:rPr lang="fr-CA" err="1"/>
              <a:t>icon</a:t>
            </a:r>
            <a:r>
              <a:rPr lang="fr-CA"/>
              <a:t> the </a:t>
            </a:r>
            <a:r>
              <a:rPr lang="fr-CA" err="1"/>
              <a:t>add</a:t>
            </a:r>
            <a:r>
              <a:rPr lang="fr-CA"/>
              <a:t> </a:t>
            </a:r>
            <a:r>
              <a:rPr lang="fr-CA" err="1"/>
              <a:t>picture</a:t>
            </a:r>
            <a:endParaRPr lang="fr-CA"/>
          </a:p>
        </p:txBody>
      </p:sp>
      <p:sp>
        <p:nvSpPr>
          <p:cNvPr id="14" name="Picture Placeholder 8">
            <a:extLst>
              <a:ext uri="{FF2B5EF4-FFF2-40B4-BE49-F238E27FC236}">
                <a16:creationId xmlns:a16="http://schemas.microsoft.com/office/drawing/2014/main" id="{124913D8-245A-A143-BB76-67EFDE6F89E3}"/>
              </a:ext>
            </a:extLst>
          </p:cNvPr>
          <p:cNvSpPr>
            <a:spLocks noGrp="1"/>
          </p:cNvSpPr>
          <p:nvPr>
            <p:ph type="pic" sz="quarter" idx="12" hasCustomPrompt="1"/>
          </p:nvPr>
        </p:nvSpPr>
        <p:spPr>
          <a:xfrm>
            <a:off x="1" y="8266741"/>
            <a:ext cx="4850369" cy="2214205"/>
          </a:xfrm>
          <a:prstGeom prst="rect">
            <a:avLst/>
          </a:prstGeom>
        </p:spPr>
        <p:txBody>
          <a:bodyPr/>
          <a:lstStyle>
            <a:lvl1pPr marL="194379" marR="0" indent="-194379" algn="l" defTabSz="777514" rtl="0" eaLnBrk="1" fontAlgn="auto" latinLnBrk="0" hangingPunct="1">
              <a:lnSpc>
                <a:spcPct val="90000"/>
              </a:lnSpc>
              <a:spcBef>
                <a:spcPts val="850"/>
              </a:spcBef>
              <a:spcAft>
                <a:spcPts val="0"/>
              </a:spcAft>
              <a:buClrTx/>
              <a:buSzTx/>
              <a:buFont typeface="Arial" panose="020B0604020202020204" pitchFamily="34" charset="0"/>
              <a:buChar char="•"/>
              <a:tabLst/>
              <a:defRPr>
                <a:solidFill>
                  <a:schemeClr val="bg1"/>
                </a:solidFill>
              </a:defRPr>
            </a:lvl1pPr>
          </a:lstStyle>
          <a:p>
            <a:pPr marL="194379" marR="0" lvl="0" indent="-194379" algn="l" defTabSz="777514" rtl="0" eaLnBrk="1" fontAlgn="auto" latinLnBrk="0" hangingPunct="1">
              <a:lnSpc>
                <a:spcPct val="90000"/>
              </a:lnSpc>
              <a:spcBef>
                <a:spcPts val="850"/>
              </a:spcBef>
              <a:spcAft>
                <a:spcPts val="0"/>
              </a:spcAft>
              <a:buClrTx/>
              <a:buSzTx/>
              <a:buFont typeface="Arial" panose="020B0604020202020204" pitchFamily="34" charset="0"/>
              <a:buChar char="•"/>
              <a:tabLst/>
              <a:defRPr/>
            </a:pPr>
            <a:r>
              <a:rPr lang="fr-CA"/>
              <a:t>Click the </a:t>
            </a:r>
            <a:r>
              <a:rPr lang="fr-CA" err="1"/>
              <a:t>icon</a:t>
            </a:r>
            <a:r>
              <a:rPr lang="fr-CA"/>
              <a:t> the </a:t>
            </a:r>
            <a:r>
              <a:rPr lang="fr-CA" err="1"/>
              <a:t>add</a:t>
            </a:r>
            <a:r>
              <a:rPr lang="fr-CA"/>
              <a:t> </a:t>
            </a:r>
            <a:r>
              <a:rPr lang="fr-CA" err="1"/>
              <a:t>picture</a:t>
            </a:r>
            <a:endParaRPr lang="fr-CA"/>
          </a:p>
          <a:p>
            <a:endParaRPr lang="fr-CA"/>
          </a:p>
        </p:txBody>
      </p:sp>
    </p:spTree>
    <p:extLst>
      <p:ext uri="{BB962C8B-B14F-4D97-AF65-F5344CB8AC3E}">
        <p14:creationId xmlns:p14="http://schemas.microsoft.com/office/powerpoint/2010/main" val="361412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0F32C-FB80-DD4E-B8FC-99839EDD11DD}"/>
              </a:ext>
            </a:extLst>
          </p:cNvPr>
          <p:cNvSpPr/>
          <p:nvPr userDrawn="1"/>
        </p:nvSpPr>
        <p:spPr>
          <a:xfrm>
            <a:off x="0" y="0"/>
            <a:ext cx="7775575" cy="232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8AF"/>
              </a:solidFill>
            </a:endParaRPr>
          </a:p>
        </p:txBody>
      </p:sp>
      <p:sp>
        <p:nvSpPr>
          <p:cNvPr id="5" name="Rectangle 4">
            <a:extLst>
              <a:ext uri="{FF2B5EF4-FFF2-40B4-BE49-F238E27FC236}">
                <a16:creationId xmlns:a16="http://schemas.microsoft.com/office/drawing/2014/main" id="{DAC9AC99-34F8-BC40-9BBF-FBFFE71E6DB5}"/>
              </a:ext>
            </a:extLst>
          </p:cNvPr>
          <p:cNvSpPr/>
          <p:nvPr userDrawn="1"/>
        </p:nvSpPr>
        <p:spPr bwMode="auto">
          <a:xfrm>
            <a:off x="0" y="2181927"/>
            <a:ext cx="7775575" cy="1839126"/>
          </a:xfrm>
          <a:prstGeom prst="rect">
            <a:avLst/>
          </a:prstGeom>
          <a:solidFill>
            <a:srgbClr val="021B29"/>
          </a:solidFill>
          <a:ln>
            <a:noFill/>
          </a:ln>
        </p:spPr>
        <p:txBody>
          <a:bodyPr vert="horz" wrap="square" lIns="91440" tIns="45720" rIns="91440" bIns="45720" numCol="1" rtlCol="0" anchor="t" anchorCtr="0" compatLnSpc="1">
            <a:prstTxWarp prst="textNoShape">
              <a:avLst/>
            </a:prstTxWarp>
          </a:bodyPr>
          <a:lstStyle/>
          <a:p>
            <a:pPr algn="ctr"/>
            <a:endParaRPr lang="fr-CA">
              <a:solidFill>
                <a:srgbClr val="384252"/>
              </a:solidFill>
            </a:endParaRPr>
          </a:p>
        </p:txBody>
      </p:sp>
    </p:spTree>
    <p:extLst>
      <p:ext uri="{BB962C8B-B14F-4D97-AF65-F5344CB8AC3E}">
        <p14:creationId xmlns:p14="http://schemas.microsoft.com/office/powerpoint/2010/main" val="129976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0F32C-FB80-DD4E-B8FC-99839EDD11DD}"/>
              </a:ext>
            </a:extLst>
          </p:cNvPr>
          <p:cNvSpPr/>
          <p:nvPr userDrawn="1"/>
        </p:nvSpPr>
        <p:spPr>
          <a:xfrm>
            <a:off x="0" y="0"/>
            <a:ext cx="7775575" cy="232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8AF"/>
              </a:solidFill>
            </a:endParaRPr>
          </a:p>
        </p:txBody>
      </p:sp>
      <p:pic>
        <p:nvPicPr>
          <p:cNvPr id="3" name="Picture 2" descr="A blue and black background&#10;&#10;Description automatically generated">
            <a:extLst>
              <a:ext uri="{FF2B5EF4-FFF2-40B4-BE49-F238E27FC236}">
                <a16:creationId xmlns:a16="http://schemas.microsoft.com/office/drawing/2014/main" id="{CC291424-610E-3E86-46A7-E6E4A519C8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72400" cy="10907713"/>
          </a:xfrm>
          <a:prstGeom prst="rect">
            <a:avLst/>
          </a:prstGeom>
        </p:spPr>
      </p:pic>
      <p:pic>
        <p:nvPicPr>
          <p:cNvPr id="7" name="Picture 6" descr="A black rectangle with a white background&#10;&#10;Description automatically generated">
            <a:extLst>
              <a:ext uri="{FF2B5EF4-FFF2-40B4-BE49-F238E27FC236}">
                <a16:creationId xmlns:a16="http://schemas.microsoft.com/office/drawing/2014/main" id="{01E7FE9F-4191-7DED-F0A8-ABAA34A9CB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3796" y="-65988"/>
            <a:ext cx="4142227" cy="2630078"/>
          </a:xfrm>
          <a:prstGeom prst="rect">
            <a:avLst/>
          </a:prstGeom>
        </p:spPr>
      </p:pic>
    </p:spTree>
    <p:extLst>
      <p:ext uri="{BB962C8B-B14F-4D97-AF65-F5344CB8AC3E}">
        <p14:creationId xmlns:p14="http://schemas.microsoft.com/office/powerpoint/2010/main" val="257990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descr="A person and person looking at something&#10;&#10;Description automatically generated">
            <a:extLst>
              <a:ext uri="{FF2B5EF4-FFF2-40B4-BE49-F238E27FC236}">
                <a16:creationId xmlns:a16="http://schemas.microsoft.com/office/drawing/2014/main" id="{DC81B261-4D39-6AD7-CAE3-4DFA7744D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85" y="0"/>
            <a:ext cx="7796360" cy="10935322"/>
          </a:xfrm>
          <a:prstGeom prst="rect">
            <a:avLst/>
          </a:prstGeom>
        </p:spPr>
      </p:pic>
      <p:pic>
        <p:nvPicPr>
          <p:cNvPr id="7" name="Picture 6" descr="A black rectangle with a white background&#10;&#10;Description automatically generated">
            <a:extLst>
              <a:ext uri="{FF2B5EF4-FFF2-40B4-BE49-F238E27FC236}">
                <a16:creationId xmlns:a16="http://schemas.microsoft.com/office/drawing/2014/main" id="{01E7FE9F-4191-7DED-F0A8-ABAA34A9CB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3348" y="66675"/>
            <a:ext cx="4142227" cy="2630078"/>
          </a:xfrm>
          <a:prstGeom prst="rect">
            <a:avLst/>
          </a:prstGeom>
        </p:spPr>
      </p:pic>
    </p:spTree>
    <p:extLst>
      <p:ext uri="{BB962C8B-B14F-4D97-AF65-F5344CB8AC3E}">
        <p14:creationId xmlns:p14="http://schemas.microsoft.com/office/powerpoint/2010/main" val="295936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ver 2">
    <p:spTree>
      <p:nvGrpSpPr>
        <p:cNvPr id="1" name=""/>
        <p:cNvGrpSpPr/>
        <p:nvPr/>
      </p:nvGrpSpPr>
      <p:grpSpPr>
        <a:xfrm>
          <a:off x="0" y="0"/>
          <a:ext cx="0" cy="0"/>
          <a:chOff x="0" y="0"/>
          <a:chExt cx="0" cy="0"/>
        </a:xfrm>
      </p:grpSpPr>
      <p:pic>
        <p:nvPicPr>
          <p:cNvPr id="2" name="Picture 1" descr="A person and person looking at something&#10;&#10;Description automatically generated">
            <a:extLst>
              <a:ext uri="{FF2B5EF4-FFF2-40B4-BE49-F238E27FC236}">
                <a16:creationId xmlns:a16="http://schemas.microsoft.com/office/drawing/2014/main" id="{DC81B261-4D39-6AD7-CAE3-4DFA7744D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85" y="0"/>
            <a:ext cx="7796360" cy="10935322"/>
          </a:xfrm>
          <a:prstGeom prst="rect">
            <a:avLst/>
          </a:prstGeom>
        </p:spPr>
      </p:pic>
      <p:pic>
        <p:nvPicPr>
          <p:cNvPr id="7" name="Picture 6" descr="A black rectangle with a white background&#10;&#10;Description automatically generated">
            <a:extLst>
              <a:ext uri="{FF2B5EF4-FFF2-40B4-BE49-F238E27FC236}">
                <a16:creationId xmlns:a16="http://schemas.microsoft.com/office/drawing/2014/main" id="{01E7FE9F-4191-7DED-F0A8-ABAA34A9CB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3348" y="66675"/>
            <a:ext cx="4142227" cy="2630078"/>
          </a:xfrm>
          <a:prstGeom prst="rect">
            <a:avLst/>
          </a:prstGeom>
        </p:spPr>
      </p:pic>
    </p:spTree>
    <p:extLst>
      <p:ext uri="{BB962C8B-B14F-4D97-AF65-F5344CB8AC3E}">
        <p14:creationId xmlns:p14="http://schemas.microsoft.com/office/powerpoint/2010/main" val="160781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3"/>
            <a:ext cx="7775574" cy="4470398"/>
          </a:xfrm>
          <a:prstGeom prst="rect">
            <a:avLst/>
          </a:prstGeom>
        </p:spPr>
        <p:txBody>
          <a:bodyPr/>
          <a:lstStyle/>
          <a:p>
            <a:endParaRPr lang="fr-CA"/>
          </a:p>
        </p:txBody>
      </p:sp>
      <p:sp>
        <p:nvSpPr>
          <p:cNvPr id="3" name="Slide Number Placeholder 2">
            <a:extLst>
              <a:ext uri="{FF2B5EF4-FFF2-40B4-BE49-F238E27FC236}">
                <a16:creationId xmlns:a16="http://schemas.microsoft.com/office/drawing/2014/main" id="{6A099F85-B7DD-4930-9234-6C5E02584F33}"/>
              </a:ext>
            </a:extLst>
          </p:cNvPr>
          <p:cNvSpPr>
            <a:spLocks noGrp="1"/>
          </p:cNvSpPr>
          <p:nvPr>
            <p:ph type="sldNum" sz="quarter" idx="11"/>
          </p:nvPr>
        </p:nvSpPr>
        <p:spPr/>
        <p:txBody>
          <a:bodyPr/>
          <a:lstStyle/>
          <a:p>
            <a:fld id="{9C527BFA-2C0E-4CEC-B6A5-913A56FEF4B4}" type="slidenum">
              <a:rPr lang="fr-CA" smtClean="0"/>
              <a:pPr/>
              <a:t>‹#›</a:t>
            </a:fld>
            <a:endParaRPr lang="fr-CA"/>
          </a:p>
        </p:txBody>
      </p:sp>
    </p:spTree>
    <p:extLst>
      <p:ext uri="{BB962C8B-B14F-4D97-AF65-F5344CB8AC3E}">
        <p14:creationId xmlns:p14="http://schemas.microsoft.com/office/powerpoint/2010/main" val="4030418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34CE545-13E6-4024-AD28-B4C06365C1AA}"/>
              </a:ext>
            </a:extLst>
          </p:cNvPr>
          <p:cNvSpPr>
            <a:spLocks noGrp="1"/>
          </p:cNvSpPr>
          <p:nvPr>
            <p:ph type="sldNum" sz="quarter" idx="4"/>
          </p:nvPr>
        </p:nvSpPr>
        <p:spPr>
          <a:xfrm>
            <a:off x="4924799" y="10435012"/>
            <a:ext cx="2743200" cy="365125"/>
          </a:xfrm>
          <a:prstGeom prst="rect">
            <a:avLst/>
          </a:prstGeom>
        </p:spPr>
        <p:txBody>
          <a:bodyPr vert="horz" lIns="91440" tIns="45720" rIns="91440" bIns="45720" rtlCol="0" anchor="ctr"/>
          <a:lstStyle>
            <a:lvl1pPr algn="r">
              <a:defRPr sz="105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57133636"/>
      </p:ext>
    </p:extLst>
  </p:cSld>
  <p:clrMap bg1="lt1" tx1="dk1" bg2="lt2" tx2="dk2" accent1="accent1" accent2="accent2" accent3="accent3" accent4="accent4" accent5="accent5" accent6="accent6" hlink="hlink" folHlink="folHlink"/>
  <p:sldLayoutIdLst>
    <p:sldLayoutId id="2147483919" r:id="rId1"/>
    <p:sldLayoutId id="2147483923" r:id="rId2"/>
    <p:sldLayoutId id="2147483927" r:id="rId3"/>
    <p:sldLayoutId id="2147483922" r:id="rId4"/>
    <p:sldLayoutId id="2147483913" r:id="rId5"/>
    <p:sldLayoutId id="2147483924" r:id="rId6"/>
    <p:sldLayoutId id="2147483925" r:id="rId7"/>
    <p:sldLayoutId id="2147483926" r:id="rId8"/>
    <p:sldLayoutId id="2147483848" r:id="rId9"/>
    <p:sldLayoutId id="2147483916" r:id="rId10"/>
    <p:sldLayoutId id="2147483917" r:id="rId11"/>
    <p:sldLayoutId id="2147483918" r:id="rId12"/>
    <p:sldLayoutId id="214748392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mailto:agent@company.com"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looking at something&#10;&#10;Description automatically generated">
            <a:extLst>
              <a:ext uri="{FF2B5EF4-FFF2-40B4-BE49-F238E27FC236}">
                <a16:creationId xmlns:a16="http://schemas.microsoft.com/office/drawing/2014/main" id="{3B130EE6-6762-0188-1CC8-F86D900A2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 y="11905"/>
            <a:ext cx="7768188" cy="10895807"/>
          </a:xfrm>
          <a:prstGeom prst="rect">
            <a:avLst/>
          </a:prstGeom>
        </p:spPr>
      </p:pic>
      <p:sp>
        <p:nvSpPr>
          <p:cNvPr id="8" name="Rectangle 7">
            <a:extLst>
              <a:ext uri="{FF2B5EF4-FFF2-40B4-BE49-F238E27FC236}">
                <a16:creationId xmlns:a16="http://schemas.microsoft.com/office/drawing/2014/main" id="{7D2232D5-7C63-C5EF-3F01-FB41954FFB59}"/>
              </a:ext>
            </a:extLst>
          </p:cNvPr>
          <p:cNvSpPr/>
          <p:nvPr/>
        </p:nvSpPr>
        <p:spPr>
          <a:xfrm>
            <a:off x="577209" y="2202641"/>
            <a:ext cx="2974513" cy="430887"/>
          </a:xfrm>
          <a:prstGeom prst="rect">
            <a:avLst/>
          </a:prstGeom>
        </p:spPr>
        <p:txBody>
          <a:bodyPr wrap="square">
            <a:spAutoFit/>
          </a:bodyPr>
          <a:lstStyle/>
          <a:p>
            <a:pPr>
              <a:spcAft>
                <a:spcPts val="600"/>
              </a:spcAft>
            </a:pPr>
            <a:r>
              <a:rPr lang="en-US" sz="2200" spc="300" dirty="0">
                <a:solidFill>
                  <a:srgbClr val="0E1056"/>
                </a:solidFill>
                <a:latin typeface="Arial" panose="020B0604020202020204" pitchFamily="34" charset="0"/>
                <a:ea typeface="Open Sans" panose="020B0606030504020204" pitchFamily="34" charset="0"/>
                <a:cs typeface="Arial" panose="020B0604020202020204" pitchFamily="34" charset="0"/>
              </a:rPr>
              <a:t>THE ESSENTIAL</a:t>
            </a:r>
            <a:endParaRPr lang="fr-CA" sz="2200" spc="300" dirty="0">
              <a:solidFill>
                <a:srgbClr val="0E1056"/>
              </a:solidFill>
              <a:latin typeface="Arial" panose="020B0604020202020204" pitchFamily="34" charset="0"/>
              <a:ea typeface="Open Sans" panose="020B06060305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23CA080-5B9B-59B5-71FA-A2376EE95160}"/>
              </a:ext>
            </a:extLst>
          </p:cNvPr>
          <p:cNvSpPr/>
          <p:nvPr/>
        </p:nvSpPr>
        <p:spPr>
          <a:xfrm>
            <a:off x="577209" y="2590853"/>
            <a:ext cx="6621157" cy="1077218"/>
          </a:xfrm>
          <a:prstGeom prst="rect">
            <a:avLst/>
          </a:prstGeom>
        </p:spPr>
        <p:txBody>
          <a:bodyPr wrap="square">
            <a:spAutoFit/>
          </a:bodyPr>
          <a:lstStyle/>
          <a:p>
            <a:pPr>
              <a:spcAft>
                <a:spcPts val="300"/>
              </a:spcAft>
            </a:pPr>
            <a:r>
              <a:rPr lang="en-US" sz="3200" b="1" spc="300" dirty="0">
                <a:solidFill>
                  <a:srgbClr val="0E1056"/>
                </a:solidFill>
                <a:latin typeface="Arial" panose="020B0604020202020204" pitchFamily="34" charset="0"/>
                <a:ea typeface="Open Sans" panose="020B0606030504020204" pitchFamily="34" charset="0"/>
                <a:cs typeface="Arial" panose="020B0604020202020204" pitchFamily="34" charset="0"/>
              </a:rPr>
              <a:t>REAL ESTATE PRE-LISTING HOME SELLER’S</a:t>
            </a:r>
            <a:endParaRPr lang="fr-CA" sz="3200" i="1" spc="100" dirty="0">
              <a:solidFill>
                <a:srgbClr val="0E1056"/>
              </a:solidFill>
              <a:latin typeface="Arial" panose="020B0604020202020204" pitchFamily="34" charset="0"/>
              <a:ea typeface="Open Sans" panose="020B06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E4327E2-EE14-0D87-E01E-6F60975BF9CC}"/>
              </a:ext>
            </a:extLst>
          </p:cNvPr>
          <p:cNvSpPr/>
          <p:nvPr/>
        </p:nvSpPr>
        <p:spPr>
          <a:xfrm>
            <a:off x="577209" y="3840839"/>
            <a:ext cx="7240220" cy="307777"/>
          </a:xfrm>
          <a:prstGeom prst="rect">
            <a:avLst/>
          </a:prstGeom>
        </p:spPr>
        <p:txBody>
          <a:bodyPr wrap="square">
            <a:spAutoFit/>
          </a:bodyPr>
          <a:lstStyle/>
          <a:p>
            <a:pPr>
              <a:spcAft>
                <a:spcPts val="300"/>
              </a:spcAft>
            </a:pPr>
            <a:r>
              <a:rPr lang="en-US" sz="1400" b="1" spc="60" dirty="0">
                <a:solidFill>
                  <a:srgbClr val="FF6619"/>
                </a:solidFill>
                <a:latin typeface="Arial" panose="020B0604020202020204" pitchFamily="34" charset="0"/>
                <a:ea typeface="Open Sans" panose="020B0606030504020204" pitchFamily="34" charset="0"/>
                <a:cs typeface="Arial" panose="020B0604020202020204" pitchFamily="34" charset="0"/>
              </a:rPr>
              <a:t>EVERYTHING</a:t>
            </a:r>
            <a:r>
              <a:rPr lang="en-US" sz="1400" spc="60" dirty="0">
                <a:solidFill>
                  <a:srgbClr val="FF6619"/>
                </a:solidFill>
                <a:latin typeface="Arial" panose="020B0604020202020204" pitchFamily="34" charset="0"/>
                <a:ea typeface="Open Sans" panose="020B0606030504020204" pitchFamily="34" charset="0"/>
                <a:cs typeface="Arial" panose="020B0604020202020204" pitchFamily="34" charset="0"/>
              </a:rPr>
              <a:t> YOU NEED TO KNOW BEFORE LISTING YOUR HOME</a:t>
            </a:r>
            <a:endParaRPr lang="fr-CA" sz="1400" i="1" spc="60" dirty="0">
              <a:solidFill>
                <a:srgbClr val="FF6619"/>
              </a:solidFill>
              <a:latin typeface="Arial" panose="020B0604020202020204" pitchFamily="34" charset="0"/>
              <a:ea typeface="Open Sans" panose="020B0606030504020204" pitchFamily="34" charset="0"/>
              <a:cs typeface="Arial" panose="020B0604020202020204" pitchFamily="34" charset="0"/>
            </a:endParaRPr>
          </a:p>
        </p:txBody>
      </p:sp>
      <p:pic>
        <p:nvPicPr>
          <p:cNvPr id="12" name="Picture 11" descr="A blue text on a black background&#10;&#10;Description automatically generated">
            <a:extLst>
              <a:ext uri="{FF2B5EF4-FFF2-40B4-BE49-F238E27FC236}">
                <a16:creationId xmlns:a16="http://schemas.microsoft.com/office/drawing/2014/main" id="{08788334-21AB-8409-87FC-5CEE4D600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88" y="846746"/>
            <a:ext cx="1963554" cy="326409"/>
          </a:xfrm>
          <a:prstGeom prst="rect">
            <a:avLst/>
          </a:prstGeom>
        </p:spPr>
      </p:pic>
      <p:cxnSp>
        <p:nvCxnSpPr>
          <p:cNvPr id="13" name="Straight Connector 12">
            <a:extLst>
              <a:ext uri="{FF2B5EF4-FFF2-40B4-BE49-F238E27FC236}">
                <a16:creationId xmlns:a16="http://schemas.microsoft.com/office/drawing/2014/main" id="{98285C56-EBAA-79DA-C40E-8EB57F1F6A64}"/>
              </a:ext>
            </a:extLst>
          </p:cNvPr>
          <p:cNvCxnSpPr/>
          <p:nvPr/>
        </p:nvCxnSpPr>
        <p:spPr>
          <a:xfrm>
            <a:off x="-67377" y="3738465"/>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pic>
        <p:nvPicPr>
          <p:cNvPr id="15" name="Picture 14" descr="A black rectangle with a white background&#10;&#10;Description automatically generated">
            <a:extLst>
              <a:ext uri="{FF2B5EF4-FFF2-40B4-BE49-F238E27FC236}">
                <a16:creationId xmlns:a16="http://schemas.microsoft.com/office/drawing/2014/main" id="{CBE51FAF-22F7-3F28-023A-90075E281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348" y="66675"/>
            <a:ext cx="4142227" cy="2630078"/>
          </a:xfrm>
          <a:prstGeom prst="rect">
            <a:avLst/>
          </a:prstGeom>
        </p:spPr>
      </p:pic>
      <p:sp>
        <p:nvSpPr>
          <p:cNvPr id="18" name="TextBox 17">
            <a:extLst>
              <a:ext uri="{FF2B5EF4-FFF2-40B4-BE49-F238E27FC236}">
                <a16:creationId xmlns:a16="http://schemas.microsoft.com/office/drawing/2014/main" id="{68DD9683-92DC-CCAD-6940-C5550782D966}"/>
              </a:ext>
            </a:extLst>
          </p:cNvPr>
          <p:cNvSpPr txBox="1"/>
          <p:nvPr/>
        </p:nvSpPr>
        <p:spPr>
          <a:xfrm>
            <a:off x="4090738" y="1083551"/>
            <a:ext cx="3262964" cy="553998"/>
          </a:xfrm>
          <a:prstGeom prst="rect">
            <a:avLst/>
          </a:prstGeom>
          <a:noFill/>
        </p:spPr>
        <p:txBody>
          <a:bodyPr wrap="square" rtlCol="0">
            <a:spAutoFit/>
          </a:bodyPr>
          <a:lstStyle/>
          <a:p>
            <a:pPr algn="ctr"/>
            <a:r>
              <a:rPr lang="en-US" b="1" dirty="0">
                <a:solidFill>
                  <a:srgbClr val="0D4599"/>
                </a:solidFill>
                <a:latin typeface="Arial" panose="020B0604020202020204" pitchFamily="34" charset="0"/>
                <a:cs typeface="Arial" panose="020B0604020202020204" pitchFamily="34" charset="0"/>
              </a:rPr>
              <a:t>PLACE LOGO HERE</a:t>
            </a:r>
          </a:p>
          <a:p>
            <a:pPr algn="ctr"/>
            <a:r>
              <a:rPr lang="en-US" sz="1200" dirty="0">
                <a:solidFill>
                  <a:srgbClr val="0D4599"/>
                </a:solidFill>
              </a:rPr>
              <a:t>Resize it manually if needed. </a:t>
            </a:r>
          </a:p>
        </p:txBody>
      </p:sp>
      <p:sp>
        <p:nvSpPr>
          <p:cNvPr id="2" name="Rectangle 1">
            <a:extLst>
              <a:ext uri="{FF2B5EF4-FFF2-40B4-BE49-F238E27FC236}">
                <a16:creationId xmlns:a16="http://schemas.microsoft.com/office/drawing/2014/main" id="{039B5AC6-12EC-CF45-01A8-EBF6FA173D84}"/>
              </a:ext>
            </a:extLst>
          </p:cNvPr>
          <p:cNvSpPr/>
          <p:nvPr/>
        </p:nvSpPr>
        <p:spPr>
          <a:xfrm>
            <a:off x="4496337" y="3191447"/>
            <a:ext cx="2416248" cy="430887"/>
          </a:xfrm>
          <a:prstGeom prst="rect">
            <a:avLst/>
          </a:prstGeom>
        </p:spPr>
        <p:txBody>
          <a:bodyPr wrap="square">
            <a:spAutoFit/>
          </a:bodyPr>
          <a:lstStyle/>
          <a:p>
            <a:pPr>
              <a:spcAft>
                <a:spcPts val="600"/>
              </a:spcAft>
            </a:pPr>
            <a:r>
              <a:rPr lang="en-US" sz="2200" spc="300" dirty="0">
                <a:solidFill>
                  <a:srgbClr val="0E1056"/>
                </a:solidFill>
                <a:latin typeface="Arial" panose="020B0604020202020204" pitchFamily="34" charset="0"/>
                <a:ea typeface="Open Sans" panose="020B0606030504020204" pitchFamily="34" charset="0"/>
                <a:cs typeface="Arial" panose="020B0604020202020204" pitchFamily="34" charset="0"/>
              </a:rPr>
              <a:t>GUIDE</a:t>
            </a:r>
            <a:endParaRPr lang="fr-CA" sz="2200" spc="300" dirty="0">
              <a:solidFill>
                <a:srgbClr val="0E1056"/>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154951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2">
            <a:extLst>
              <a:ext uri="{FF2B5EF4-FFF2-40B4-BE49-F238E27FC236}">
                <a16:creationId xmlns:a16="http://schemas.microsoft.com/office/drawing/2014/main" id="{5B7BF5B6-CD27-A345-80A9-3E46E04619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6" b="216"/>
          <a:stretch/>
        </p:blipFill>
        <p:spPr>
          <a:xfrm>
            <a:off x="0" y="3238071"/>
            <a:ext cx="2736421" cy="2927350"/>
          </a:xfrm>
        </p:spPr>
      </p:pic>
      <p:sp>
        <p:nvSpPr>
          <p:cNvPr id="5" name="TextBox 4">
            <a:extLst>
              <a:ext uri="{FF2B5EF4-FFF2-40B4-BE49-F238E27FC236}">
                <a16:creationId xmlns:a16="http://schemas.microsoft.com/office/drawing/2014/main" id="{4A077DA6-7ED9-B24F-B748-6A6B62DE6C04}"/>
              </a:ext>
            </a:extLst>
          </p:cNvPr>
          <p:cNvSpPr txBox="1">
            <a:spLocks/>
          </p:cNvSpPr>
          <p:nvPr/>
        </p:nvSpPr>
        <p:spPr>
          <a:xfrm>
            <a:off x="568790" y="1669867"/>
            <a:ext cx="6637993" cy="769441"/>
          </a:xfrm>
          <a:prstGeom prst="rect">
            <a:avLst/>
          </a:prstGeom>
          <a:noFill/>
          <a:effectLst/>
        </p:spPr>
        <p:txBody>
          <a:bodyPr wrap="square" rtlCol="0">
            <a:spAutoFit/>
          </a:bodyPr>
          <a:lstStyle/>
          <a:p>
            <a:r>
              <a:rPr lang="en-CA" sz="2000" spc="300" dirty="0">
                <a:solidFill>
                  <a:schemeClr val="bg1"/>
                </a:solidFill>
                <a:latin typeface="Arial" panose="020B0604020202020204" pitchFamily="34" charset="0"/>
                <a:ea typeface="Open Sans" panose="020B0606030504020204" pitchFamily="34" charset="0"/>
                <a:cs typeface="Arial" panose="020B0604020202020204" pitchFamily="34" charset="0"/>
              </a:rPr>
              <a:t>WHAT PREVIOUS CUSTOMERS ARE SAYING ABOUT [NAME OF AGENCY</a:t>
            </a:r>
            <a:r>
              <a:rPr lang="en-CA" sz="2400" spc="300" dirty="0">
                <a:solidFill>
                  <a:schemeClr val="bg1"/>
                </a:solidFill>
                <a:latin typeface="Arial" panose="020B0604020202020204" pitchFamily="34" charset="0"/>
                <a:ea typeface="Open Sans" panose="020B0606030504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DB6A07F6-3016-1D46-AF30-6BB5B2A1C6E4}"/>
              </a:ext>
            </a:extLst>
          </p:cNvPr>
          <p:cNvSpPr txBox="1"/>
          <p:nvPr/>
        </p:nvSpPr>
        <p:spPr>
          <a:xfrm>
            <a:off x="2815590" y="6664277"/>
            <a:ext cx="4367645" cy="1443087"/>
          </a:xfrm>
          <a:prstGeom prst="rect">
            <a:avLst/>
          </a:prstGeom>
          <a:noFill/>
        </p:spPr>
        <p:txBody>
          <a:bodyPr wrap="square" rtlCol="0">
            <a:spAutoFit/>
          </a:bodyPr>
          <a:lstStyle/>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“Lorem ipsum dolor sit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amet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consectetur</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adipiscing</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elit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Sed sapien ante,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euismod</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sit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amet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venenatis</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ac,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suscipit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nec</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orci</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Maecenas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tincidunt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tellus</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eu</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dui auctor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pellentesque</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fusce</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euismod</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erat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t>
            </a:r>
            <a:endParaRPr lang="fr-CA"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8FC4BE7E-7C80-8E40-B9BB-7FB416E07774}"/>
              </a:ext>
            </a:extLst>
          </p:cNvPr>
          <p:cNvSpPr txBox="1"/>
          <p:nvPr/>
        </p:nvSpPr>
        <p:spPr>
          <a:xfrm>
            <a:off x="2815592" y="4689895"/>
            <a:ext cx="3903050" cy="591893"/>
          </a:xfrm>
          <a:prstGeom prst="rect">
            <a:avLst/>
          </a:prstGeom>
          <a:noFill/>
        </p:spPr>
        <p:txBody>
          <a:bodyPr wrap="square" rtlCol="0">
            <a:spAutoFit/>
          </a:bodyPr>
          <a:lstStyle/>
          <a:p>
            <a:pPr>
              <a:lnSpc>
                <a:spcPct val="150000"/>
              </a:lnSpc>
            </a:pPr>
            <a:r>
              <a:rPr lang="en-US" sz="1200" b="1" spc="100" dirty="0">
                <a:solidFill>
                  <a:srgbClr val="CAEBFF"/>
                </a:solidFill>
                <a:latin typeface="Arial" panose="020B0604020202020204" pitchFamily="34" charset="0"/>
                <a:ea typeface="Open Sans" panose="020B0606030504020204" pitchFamily="34" charset="0"/>
                <a:cs typeface="Arial" panose="020B0604020202020204" pitchFamily="34" charset="0"/>
              </a:rPr>
              <a:t>First and Last Name</a:t>
            </a:r>
          </a:p>
          <a:p>
            <a:pPr>
              <a:lnSpc>
                <a:spcPct val="150000"/>
              </a:lnSpc>
            </a:pP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rPr>
              <a:t>First-time home buyers with growing family </a:t>
            </a:r>
            <a:endParaRPr lang="fr-CA" sz="11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pic>
        <p:nvPicPr>
          <p:cNvPr id="3" name="Picture 2" descr="A blue and black quote&#10;&#10;Description automatically generated">
            <a:extLst>
              <a:ext uri="{FF2B5EF4-FFF2-40B4-BE49-F238E27FC236}">
                <a16:creationId xmlns:a16="http://schemas.microsoft.com/office/drawing/2014/main" id="{B4C0414C-FF31-3C70-177E-5C0EABC8C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309" y="10029813"/>
            <a:ext cx="806600" cy="591893"/>
          </a:xfrm>
          <a:prstGeom prst="rect">
            <a:avLst/>
          </a:prstGeom>
        </p:spPr>
      </p:pic>
      <p:pic>
        <p:nvPicPr>
          <p:cNvPr id="22" name="Picture Placeholder 42">
            <a:extLst>
              <a:ext uri="{FF2B5EF4-FFF2-40B4-BE49-F238E27FC236}">
                <a16:creationId xmlns:a16="http://schemas.microsoft.com/office/drawing/2014/main" id="{C68166AD-E9EF-CAAF-D631-95F978CEB756}"/>
              </a:ext>
            </a:extLst>
          </p:cNvPr>
          <p:cNvPicPr>
            <a:picLocks noChangeAspect="1"/>
          </p:cNvPicPr>
          <p:nvPr/>
        </p:nvPicPr>
        <p:blipFill>
          <a:blip r:embed="rId4">
            <a:extLst>
              <a:ext uri="{28A0092B-C50C-407E-A947-70E740481C1C}">
                <a14:useLocalDpi xmlns:a14="http://schemas.microsoft.com/office/drawing/2010/main" val="0"/>
              </a:ext>
            </a:extLst>
          </a:blip>
          <a:srcRect t="216" b="216"/>
          <a:stretch/>
        </p:blipFill>
        <p:spPr>
          <a:xfrm>
            <a:off x="-1" y="6805458"/>
            <a:ext cx="2736421" cy="2927350"/>
          </a:xfrm>
          <a:prstGeom prst="rect">
            <a:avLst/>
          </a:prstGeom>
        </p:spPr>
      </p:pic>
      <p:sp>
        <p:nvSpPr>
          <p:cNvPr id="2" name="TextBox 1">
            <a:extLst>
              <a:ext uri="{FF2B5EF4-FFF2-40B4-BE49-F238E27FC236}">
                <a16:creationId xmlns:a16="http://schemas.microsoft.com/office/drawing/2014/main" id="{FBE1BA68-A342-C6DA-0DAF-DC3628D7817C}"/>
              </a:ext>
            </a:extLst>
          </p:cNvPr>
          <p:cNvSpPr txBox="1"/>
          <p:nvPr/>
        </p:nvSpPr>
        <p:spPr>
          <a:xfrm>
            <a:off x="2815592" y="9208290"/>
            <a:ext cx="3903050" cy="591893"/>
          </a:xfrm>
          <a:prstGeom prst="rect">
            <a:avLst/>
          </a:prstGeom>
          <a:noFill/>
        </p:spPr>
        <p:txBody>
          <a:bodyPr wrap="square" rtlCol="0">
            <a:spAutoFit/>
          </a:bodyPr>
          <a:lstStyle/>
          <a:p>
            <a:pPr>
              <a:lnSpc>
                <a:spcPct val="150000"/>
              </a:lnSpc>
            </a:pPr>
            <a:r>
              <a:rPr lang="en-US" sz="1200" b="1" spc="100" dirty="0">
                <a:solidFill>
                  <a:srgbClr val="CAEBFF"/>
                </a:solidFill>
                <a:latin typeface="Arial" panose="020B0604020202020204" pitchFamily="34" charset="0"/>
                <a:ea typeface="Open Sans" panose="020B0606030504020204" pitchFamily="34" charset="0"/>
                <a:cs typeface="Arial" panose="020B0604020202020204" pitchFamily="34" charset="0"/>
              </a:rPr>
              <a:t>First and Last Name</a:t>
            </a:r>
          </a:p>
          <a:p>
            <a:pPr>
              <a:lnSpc>
                <a:spcPct val="150000"/>
              </a:lnSpc>
            </a:pP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rPr>
              <a:t>First-time home buyers with growing family </a:t>
            </a:r>
            <a:endParaRPr lang="fr-CA" sz="11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03280E3-AC37-81D9-0ADD-AD30BC542A1B}"/>
              </a:ext>
            </a:extLst>
          </p:cNvPr>
          <p:cNvSpPr txBox="1"/>
          <p:nvPr/>
        </p:nvSpPr>
        <p:spPr>
          <a:xfrm>
            <a:off x="2815591" y="3090533"/>
            <a:ext cx="4367645" cy="1443087"/>
          </a:xfrm>
          <a:prstGeom prst="rect">
            <a:avLst/>
          </a:prstGeom>
          <a:noFill/>
        </p:spPr>
        <p:txBody>
          <a:bodyPr wrap="square" rtlCol="0">
            <a:spAutoFit/>
          </a:bodyPr>
          <a:lstStyle/>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“Lorem ipsum dolor sit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amet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consectetur</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adipiscing</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elit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Sed sapien ante,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euismod</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sit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amet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venenatis</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ac,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suscipit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nec</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orci</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Maecenas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tincidunt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tellus</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eu</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dui auctor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pellentesque</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fusce</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euismod</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erat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t>
            </a:r>
            <a:endParaRPr lang="fr-CA"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16268DB-8154-4C4E-59E5-1C56B66544F6}"/>
              </a:ext>
            </a:extLst>
          </p:cNvPr>
          <p:cNvCxnSpPr/>
          <p:nvPr/>
        </p:nvCxnSpPr>
        <p:spPr>
          <a:xfrm>
            <a:off x="0" y="2743562"/>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178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A7E0EFC-F513-8843-AB21-27E98E8B8F90}"/>
              </a:ext>
            </a:extLst>
          </p:cNvPr>
          <p:cNvSpPr/>
          <p:nvPr/>
        </p:nvSpPr>
        <p:spPr bwMode="auto">
          <a:xfrm>
            <a:off x="4850371" y="7869081"/>
            <a:ext cx="2925205" cy="2640631"/>
          </a:xfrm>
          <a:prstGeom prst="rect">
            <a:avLst/>
          </a:prstGeom>
          <a:solidFill>
            <a:srgbClr val="000000">
              <a:alpha val="34000"/>
            </a:srgbClr>
          </a:solidFill>
          <a:ln>
            <a:noFill/>
          </a:ln>
        </p:spPr>
        <p:txBody>
          <a:bodyPr vert="horz" wrap="square" lIns="91440" tIns="45720" rIns="91440" bIns="45720" numCol="1" rtlCol="0" anchor="t" anchorCtr="0" compatLnSpc="1">
            <a:prstTxWarp prst="textNoShape">
              <a:avLst/>
            </a:prstTxWarp>
          </a:bodyPr>
          <a:lstStyle/>
          <a:p>
            <a:pPr algn="ctr"/>
            <a:endParaRPr lang="fr-CA"/>
          </a:p>
        </p:txBody>
      </p:sp>
      <p:pic>
        <p:nvPicPr>
          <p:cNvPr id="54" name="Picture Placeholder 53">
            <a:extLst>
              <a:ext uri="{FF2B5EF4-FFF2-40B4-BE49-F238E27FC236}">
                <a16:creationId xmlns:a16="http://schemas.microsoft.com/office/drawing/2014/main" id="{0724612E-8AF7-BD4F-A445-CADAA5F3A85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42" b="16642"/>
          <a:stretch>
            <a:fillRect/>
          </a:stretch>
        </p:blipFill>
        <p:spPr>
          <a:xfrm>
            <a:off x="1" y="2099875"/>
            <a:ext cx="4850370" cy="2235983"/>
          </a:xfrm>
        </p:spPr>
      </p:pic>
      <p:pic>
        <p:nvPicPr>
          <p:cNvPr id="56" name="Picture Placeholder 55">
            <a:extLst>
              <a:ext uri="{FF2B5EF4-FFF2-40B4-BE49-F238E27FC236}">
                <a16:creationId xmlns:a16="http://schemas.microsoft.com/office/drawing/2014/main" id="{2797BB8C-321E-394E-B355-5B48032CE7B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5708" b="15708"/>
          <a:stretch>
            <a:fillRect/>
          </a:stretch>
        </p:blipFill>
        <p:spPr>
          <a:xfrm>
            <a:off x="-7193" y="5037131"/>
            <a:ext cx="4843496" cy="2255615"/>
          </a:xfrm>
        </p:spPr>
      </p:pic>
      <p:pic>
        <p:nvPicPr>
          <p:cNvPr id="58" name="Picture Placeholder 57">
            <a:extLst>
              <a:ext uri="{FF2B5EF4-FFF2-40B4-BE49-F238E27FC236}">
                <a16:creationId xmlns:a16="http://schemas.microsoft.com/office/drawing/2014/main" id="{DEF1449F-65DC-5C48-A103-6F1DDC7B6F8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5400" b="15400"/>
          <a:stretch>
            <a:fillRect/>
          </a:stretch>
        </p:blipFill>
        <p:spPr>
          <a:xfrm>
            <a:off x="1" y="7866691"/>
            <a:ext cx="4850369" cy="2243527"/>
          </a:xfrm>
        </p:spPr>
      </p:pic>
      <p:sp>
        <p:nvSpPr>
          <p:cNvPr id="5" name="TextBox 4">
            <a:extLst>
              <a:ext uri="{FF2B5EF4-FFF2-40B4-BE49-F238E27FC236}">
                <a16:creationId xmlns:a16="http://schemas.microsoft.com/office/drawing/2014/main" id="{904E9F6E-41D1-614A-A7F5-06911C03C880}"/>
              </a:ext>
            </a:extLst>
          </p:cNvPr>
          <p:cNvSpPr txBox="1">
            <a:spLocks/>
          </p:cNvSpPr>
          <p:nvPr/>
        </p:nvSpPr>
        <p:spPr>
          <a:xfrm>
            <a:off x="559900" y="1092323"/>
            <a:ext cx="3501291" cy="461665"/>
          </a:xfrm>
          <a:prstGeom prst="rect">
            <a:avLst/>
          </a:prstGeom>
          <a:noFill/>
          <a:effectLst/>
        </p:spPr>
        <p:txBody>
          <a:bodyPr wrap="square" rtlCol="0">
            <a:spAutoFit/>
          </a:bodyPr>
          <a:lstStyle/>
          <a:p>
            <a:r>
              <a:rPr lang="en-CA" sz="2400" spc="300" dirty="0">
                <a:solidFill>
                  <a:schemeClr val="bg1"/>
                </a:solidFill>
                <a:latin typeface="Arial" panose="020B0604020202020204" pitchFamily="34" charset="0"/>
                <a:ea typeface="Open Sans" panose="020B0606030504020204" pitchFamily="34" charset="0"/>
                <a:cs typeface="Arial" panose="020B0604020202020204" pitchFamily="34" charset="0"/>
              </a:rPr>
              <a:t>RECENT SALES</a:t>
            </a:r>
          </a:p>
        </p:txBody>
      </p:sp>
      <p:sp>
        <p:nvSpPr>
          <p:cNvPr id="6" name="Rectangle 5">
            <a:extLst>
              <a:ext uri="{FF2B5EF4-FFF2-40B4-BE49-F238E27FC236}">
                <a16:creationId xmlns:a16="http://schemas.microsoft.com/office/drawing/2014/main" id="{492D9DC3-8FB9-E24A-B629-4C5AC8DD694F}"/>
              </a:ext>
            </a:extLst>
          </p:cNvPr>
          <p:cNvSpPr/>
          <p:nvPr/>
        </p:nvSpPr>
        <p:spPr bwMode="auto">
          <a:xfrm>
            <a:off x="4850371" y="2099876"/>
            <a:ext cx="2925205" cy="2640631"/>
          </a:xfrm>
          <a:prstGeom prst="rect">
            <a:avLst/>
          </a:prstGeom>
          <a:solidFill>
            <a:srgbClr val="000000">
              <a:alpha val="34000"/>
            </a:srgbClr>
          </a:solidFill>
          <a:ln>
            <a:noFill/>
          </a:ln>
        </p:spPr>
        <p:txBody>
          <a:bodyPr vert="horz" wrap="square" lIns="91440" tIns="45720" rIns="91440" bIns="45720" numCol="1" rtlCol="0" anchor="t" anchorCtr="0" compatLnSpc="1">
            <a:prstTxWarp prst="textNoShape">
              <a:avLst/>
            </a:prstTxWarp>
          </a:bodyPr>
          <a:lstStyle/>
          <a:p>
            <a:pPr algn="ctr"/>
            <a:endParaRPr lang="fr-CA"/>
          </a:p>
        </p:txBody>
      </p:sp>
      <p:sp>
        <p:nvSpPr>
          <p:cNvPr id="7" name="Rectangle 6">
            <a:extLst>
              <a:ext uri="{FF2B5EF4-FFF2-40B4-BE49-F238E27FC236}">
                <a16:creationId xmlns:a16="http://schemas.microsoft.com/office/drawing/2014/main" id="{CA27EB60-5314-184B-B4EB-CCEFA962AAA2}"/>
              </a:ext>
            </a:extLst>
          </p:cNvPr>
          <p:cNvSpPr/>
          <p:nvPr/>
        </p:nvSpPr>
        <p:spPr>
          <a:xfrm>
            <a:off x="4981436" y="2922731"/>
            <a:ext cx="2379801" cy="1477328"/>
          </a:xfrm>
          <a:prstGeom prst="rect">
            <a:avLst/>
          </a:prstGeom>
        </p:spPr>
        <p:txBody>
          <a:bodyPr wrap="square">
            <a:spAutoFit/>
          </a:bodyPr>
          <a:lstStyle/>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2,500</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square ft </a:t>
            </a:r>
          </a:p>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4</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bedroom </a:t>
            </a:r>
          </a:p>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3</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bathroom </a:t>
            </a:r>
          </a:p>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car garage </a:t>
            </a:r>
          </a:p>
          <a:p>
            <a:pPr>
              <a:spcBef>
                <a:spcPts val="600"/>
              </a:spcBef>
            </a:pP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Pool</a:t>
            </a:r>
            <a:endParaRPr lang="fr-CA" sz="14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845E756-4A10-8942-869C-AC1379205E53}"/>
              </a:ext>
            </a:extLst>
          </p:cNvPr>
          <p:cNvSpPr/>
          <p:nvPr/>
        </p:nvSpPr>
        <p:spPr>
          <a:xfrm>
            <a:off x="3762648" y="4400059"/>
            <a:ext cx="1189384" cy="338554"/>
          </a:xfrm>
          <a:prstGeom prst="rect">
            <a:avLst/>
          </a:prstGeom>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$000,000</a:t>
            </a:r>
          </a:p>
        </p:txBody>
      </p:sp>
      <p:sp>
        <p:nvSpPr>
          <p:cNvPr id="38" name="Rectangle 37">
            <a:extLst>
              <a:ext uri="{FF2B5EF4-FFF2-40B4-BE49-F238E27FC236}">
                <a16:creationId xmlns:a16="http://schemas.microsoft.com/office/drawing/2014/main" id="{DFA0727F-CA8E-0043-B422-1605AC272A40}"/>
              </a:ext>
            </a:extLst>
          </p:cNvPr>
          <p:cNvSpPr/>
          <p:nvPr/>
        </p:nvSpPr>
        <p:spPr>
          <a:xfrm>
            <a:off x="440860" y="4410012"/>
            <a:ext cx="2379801" cy="307777"/>
          </a:xfrm>
          <a:prstGeom prst="rect">
            <a:avLst/>
          </a:prstGeom>
        </p:spPr>
        <p:txBody>
          <a:bodyPr wrap="square">
            <a:spAutoFit/>
          </a:bodyPr>
          <a:lstStyle/>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00 </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Days on Market</a:t>
            </a:r>
            <a:endParaRPr lang="fr-CA" sz="14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495513D1-6BD3-8E48-BE1C-2ABDE56B9AE1}"/>
              </a:ext>
            </a:extLst>
          </p:cNvPr>
          <p:cNvSpPr/>
          <p:nvPr/>
        </p:nvSpPr>
        <p:spPr>
          <a:xfrm>
            <a:off x="4995502" y="8781624"/>
            <a:ext cx="2379801" cy="1477328"/>
          </a:xfrm>
          <a:prstGeom prst="rect">
            <a:avLst/>
          </a:prstGeom>
        </p:spPr>
        <p:txBody>
          <a:bodyPr wrap="square">
            <a:spAutoFit/>
          </a:bodyPr>
          <a:lstStyle/>
          <a:p>
            <a:pPr>
              <a:spcBef>
                <a:spcPts val="600"/>
              </a:spcBef>
            </a:pPr>
            <a:r>
              <a:rPr lang="en-US" sz="1400" b="1" spc="100" dirty="0">
                <a:solidFill>
                  <a:schemeClr val="bg1"/>
                </a:solidFill>
                <a:latin typeface="Calibri" panose="020F0502020204030204" pitchFamily="34" charset="0"/>
                <a:ea typeface="Open Sans" panose="020B0606030504020204" pitchFamily="34" charset="0"/>
                <a:cs typeface="Calibri" panose="020F0502020204030204" pitchFamily="34" charset="0"/>
              </a:rPr>
              <a:t>3,200 </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square</a:t>
            </a:r>
            <a:r>
              <a:rPr lang="en-US" sz="1400" spc="100" dirty="0">
                <a:solidFill>
                  <a:schemeClr val="bg1"/>
                </a:solidFill>
                <a:latin typeface="Calibri" panose="020F0502020204030204" pitchFamily="34" charset="0"/>
                <a:ea typeface="Open Sans" panose="020B0606030504020204" pitchFamily="34" charset="0"/>
                <a:cs typeface="Calibri" panose="020F0502020204030204" pitchFamily="34" charset="0"/>
              </a:rPr>
              <a:t> ft</a:t>
            </a:r>
          </a:p>
          <a:p>
            <a:pPr>
              <a:spcBef>
                <a:spcPts val="600"/>
              </a:spcBef>
            </a:pPr>
            <a:r>
              <a:rPr lang="en-US" sz="1400" b="1" spc="100" dirty="0">
                <a:solidFill>
                  <a:schemeClr val="bg1"/>
                </a:solidFill>
                <a:latin typeface="Calibri" panose="020F0502020204030204" pitchFamily="34" charset="0"/>
                <a:ea typeface="Open Sans" panose="020B0606030504020204" pitchFamily="34" charset="0"/>
                <a:cs typeface="Calibri" panose="020F0502020204030204" pitchFamily="34" charset="0"/>
              </a:rPr>
              <a:t>3 </a:t>
            </a:r>
            <a:r>
              <a:rPr lang="en-US" sz="1400" spc="100" dirty="0">
                <a:solidFill>
                  <a:schemeClr val="bg1"/>
                </a:solidFill>
                <a:latin typeface="Calibri" panose="020F0502020204030204" pitchFamily="34" charset="0"/>
                <a:ea typeface="Open Sans" panose="020B0606030504020204" pitchFamily="34" charset="0"/>
                <a:cs typeface="Calibri" panose="020F0502020204030204" pitchFamily="34" charset="0"/>
              </a:rPr>
              <a:t>bedroom </a:t>
            </a:r>
          </a:p>
          <a:p>
            <a:pPr>
              <a:spcBef>
                <a:spcPts val="600"/>
              </a:spcBef>
            </a:pPr>
            <a:r>
              <a:rPr lang="en-US" sz="1400" b="1" spc="100" dirty="0">
                <a:solidFill>
                  <a:schemeClr val="bg1"/>
                </a:solidFill>
                <a:latin typeface="Calibri" panose="020F0502020204030204" pitchFamily="34" charset="0"/>
                <a:ea typeface="Open Sans" panose="020B0606030504020204" pitchFamily="34" charset="0"/>
                <a:cs typeface="Calibri" panose="020F0502020204030204" pitchFamily="34" charset="0"/>
              </a:rPr>
              <a:t>3 </a:t>
            </a:r>
            <a:r>
              <a:rPr lang="en-US" sz="1400" spc="100" dirty="0">
                <a:solidFill>
                  <a:schemeClr val="bg1"/>
                </a:solidFill>
                <a:latin typeface="Calibri" panose="020F0502020204030204" pitchFamily="34" charset="0"/>
                <a:ea typeface="Open Sans" panose="020B0606030504020204" pitchFamily="34" charset="0"/>
                <a:cs typeface="Calibri" panose="020F0502020204030204" pitchFamily="34" charset="0"/>
              </a:rPr>
              <a:t>bathrooms </a:t>
            </a:r>
          </a:p>
          <a:p>
            <a:pPr>
              <a:spcBef>
                <a:spcPts val="600"/>
              </a:spcBef>
            </a:pPr>
            <a:r>
              <a:rPr lang="en-US" sz="1400" b="1" spc="100" dirty="0">
                <a:solidFill>
                  <a:schemeClr val="bg1"/>
                </a:solidFill>
                <a:latin typeface="Calibri" panose="020F0502020204030204" pitchFamily="34" charset="0"/>
                <a:ea typeface="Open Sans" panose="020B0606030504020204" pitchFamily="34" charset="0"/>
                <a:cs typeface="Calibri" panose="020F0502020204030204" pitchFamily="34" charset="0"/>
              </a:rPr>
              <a:t>2 </a:t>
            </a:r>
            <a:r>
              <a:rPr lang="en-US" sz="1400" spc="100" dirty="0">
                <a:solidFill>
                  <a:schemeClr val="bg1"/>
                </a:solidFill>
                <a:latin typeface="Calibri" panose="020F0502020204030204" pitchFamily="34" charset="0"/>
                <a:ea typeface="Open Sans" panose="020B0606030504020204" pitchFamily="34" charset="0"/>
                <a:cs typeface="Calibri" panose="020F0502020204030204" pitchFamily="34" charset="0"/>
              </a:rPr>
              <a:t>car garage </a:t>
            </a:r>
          </a:p>
          <a:p>
            <a:pPr>
              <a:spcBef>
                <a:spcPts val="600"/>
              </a:spcBef>
            </a:pPr>
            <a:r>
              <a:rPr lang="en-US" sz="1400" spc="100" dirty="0">
                <a:solidFill>
                  <a:schemeClr val="bg1"/>
                </a:solidFill>
                <a:latin typeface="Calibri" panose="020F0502020204030204" pitchFamily="34" charset="0"/>
                <a:ea typeface="Open Sans" panose="020B0606030504020204" pitchFamily="34" charset="0"/>
                <a:cs typeface="Calibri" panose="020F0502020204030204" pitchFamily="34" charset="0"/>
              </a:rPr>
              <a:t>Pool</a:t>
            </a:r>
            <a:endParaRPr lang="fr-CA" sz="1400" spc="1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48BA166F-B38F-6E49-ABFF-55F16B11564F}"/>
              </a:ext>
            </a:extLst>
          </p:cNvPr>
          <p:cNvSpPr/>
          <p:nvPr/>
        </p:nvSpPr>
        <p:spPr>
          <a:xfrm>
            <a:off x="3762648" y="10169264"/>
            <a:ext cx="1189384" cy="338554"/>
          </a:xfrm>
          <a:prstGeom prst="rect">
            <a:avLst/>
          </a:prstGeom>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$000,000</a:t>
            </a:r>
          </a:p>
        </p:txBody>
      </p:sp>
      <p:sp>
        <p:nvSpPr>
          <p:cNvPr id="43" name="Rectangle 42">
            <a:extLst>
              <a:ext uri="{FF2B5EF4-FFF2-40B4-BE49-F238E27FC236}">
                <a16:creationId xmlns:a16="http://schemas.microsoft.com/office/drawing/2014/main" id="{43728542-14F6-EF4A-80EE-479859518500}"/>
              </a:ext>
            </a:extLst>
          </p:cNvPr>
          <p:cNvSpPr/>
          <p:nvPr/>
        </p:nvSpPr>
        <p:spPr>
          <a:xfrm>
            <a:off x="473412" y="10179217"/>
            <a:ext cx="2379801" cy="307777"/>
          </a:xfrm>
          <a:prstGeom prst="rect">
            <a:avLst/>
          </a:prstGeom>
        </p:spPr>
        <p:txBody>
          <a:bodyPr wrap="square">
            <a:spAutoFit/>
          </a:bodyPr>
          <a:lstStyle/>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00 </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Days on Market</a:t>
            </a:r>
            <a:endParaRPr lang="fr-CA" sz="14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79DF310-FA07-E83F-2610-43C3AF06AF5D}"/>
              </a:ext>
            </a:extLst>
          </p:cNvPr>
          <p:cNvSpPr/>
          <p:nvPr/>
        </p:nvSpPr>
        <p:spPr bwMode="auto">
          <a:xfrm>
            <a:off x="4836303" y="4997821"/>
            <a:ext cx="2925205" cy="2640631"/>
          </a:xfrm>
          <a:prstGeom prst="rect">
            <a:avLst/>
          </a:prstGeom>
          <a:solidFill>
            <a:srgbClr val="000000">
              <a:alpha val="34000"/>
            </a:srgbClr>
          </a:solidFill>
          <a:ln>
            <a:noFill/>
          </a:ln>
        </p:spPr>
        <p:txBody>
          <a:bodyPr vert="horz" wrap="square" lIns="91440" tIns="45720" rIns="91440" bIns="45720" numCol="1" rtlCol="0" anchor="t" anchorCtr="0" compatLnSpc="1">
            <a:prstTxWarp prst="textNoShape">
              <a:avLst/>
            </a:prstTxWarp>
          </a:bodyPr>
          <a:lstStyle/>
          <a:p>
            <a:pPr algn="ctr"/>
            <a:endParaRPr lang="fr-CA"/>
          </a:p>
        </p:txBody>
      </p:sp>
      <p:sp>
        <p:nvSpPr>
          <p:cNvPr id="4" name="Rectangle 3">
            <a:extLst>
              <a:ext uri="{FF2B5EF4-FFF2-40B4-BE49-F238E27FC236}">
                <a16:creationId xmlns:a16="http://schemas.microsoft.com/office/drawing/2014/main" id="{5C1D7359-03A5-B306-3439-D880C2EE1063}"/>
              </a:ext>
            </a:extLst>
          </p:cNvPr>
          <p:cNvSpPr/>
          <p:nvPr/>
        </p:nvSpPr>
        <p:spPr>
          <a:xfrm>
            <a:off x="4981436" y="6074927"/>
            <a:ext cx="2379801" cy="1184940"/>
          </a:xfrm>
          <a:prstGeom prst="rect">
            <a:avLst/>
          </a:prstGeom>
        </p:spPr>
        <p:txBody>
          <a:bodyPr wrap="square">
            <a:spAutoFit/>
          </a:bodyPr>
          <a:lstStyle/>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3,500</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square ft </a:t>
            </a:r>
          </a:p>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4</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bedroom </a:t>
            </a:r>
          </a:p>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3.5</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bathroom </a:t>
            </a:r>
          </a:p>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 car garage </a:t>
            </a:r>
          </a:p>
        </p:txBody>
      </p:sp>
      <p:sp>
        <p:nvSpPr>
          <p:cNvPr id="8" name="Rectangle 7">
            <a:extLst>
              <a:ext uri="{FF2B5EF4-FFF2-40B4-BE49-F238E27FC236}">
                <a16:creationId xmlns:a16="http://schemas.microsoft.com/office/drawing/2014/main" id="{73F4D10D-4C13-3FC1-659A-82D0152E22B3}"/>
              </a:ext>
            </a:extLst>
          </p:cNvPr>
          <p:cNvSpPr/>
          <p:nvPr/>
        </p:nvSpPr>
        <p:spPr>
          <a:xfrm>
            <a:off x="3748580" y="7312292"/>
            <a:ext cx="1189384" cy="338554"/>
          </a:xfrm>
          <a:prstGeom prst="rect">
            <a:avLst/>
          </a:prstGeom>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$000,000</a:t>
            </a:r>
          </a:p>
        </p:txBody>
      </p:sp>
      <p:sp>
        <p:nvSpPr>
          <p:cNvPr id="12" name="Rectangle 11">
            <a:extLst>
              <a:ext uri="{FF2B5EF4-FFF2-40B4-BE49-F238E27FC236}">
                <a16:creationId xmlns:a16="http://schemas.microsoft.com/office/drawing/2014/main" id="{85BAE3FC-9584-63EB-1389-55CCAB4A0A90}"/>
              </a:ext>
            </a:extLst>
          </p:cNvPr>
          <p:cNvSpPr/>
          <p:nvPr/>
        </p:nvSpPr>
        <p:spPr>
          <a:xfrm>
            <a:off x="441080" y="7322245"/>
            <a:ext cx="2379801" cy="307777"/>
          </a:xfrm>
          <a:prstGeom prst="rect">
            <a:avLst/>
          </a:prstGeom>
        </p:spPr>
        <p:txBody>
          <a:bodyPr wrap="square">
            <a:spAutoFit/>
          </a:bodyPr>
          <a:lstStyle/>
          <a:p>
            <a:pPr>
              <a:spcBef>
                <a:spcPts val="600"/>
              </a:spcBef>
            </a:pPr>
            <a:r>
              <a:rPr lang="en-US" sz="1400" b="1" spc="100" dirty="0">
                <a:solidFill>
                  <a:schemeClr val="bg1"/>
                </a:solidFill>
                <a:latin typeface="Arial" panose="020B0604020202020204" pitchFamily="34" charset="0"/>
                <a:ea typeface="Open Sans" panose="020B0606030504020204" pitchFamily="34" charset="0"/>
                <a:cs typeface="Arial" panose="020B0604020202020204" pitchFamily="34" charset="0"/>
              </a:rPr>
              <a:t>00 </a:t>
            </a:r>
            <a:r>
              <a:rPr lang="en-US" sz="1400" spc="100" dirty="0">
                <a:solidFill>
                  <a:schemeClr val="bg1"/>
                </a:solidFill>
                <a:latin typeface="Arial" panose="020B0604020202020204" pitchFamily="34" charset="0"/>
                <a:ea typeface="Open Sans" panose="020B0606030504020204" pitchFamily="34" charset="0"/>
                <a:cs typeface="Arial" panose="020B0604020202020204" pitchFamily="34" charset="0"/>
              </a:rPr>
              <a:t>Days on Market</a:t>
            </a:r>
            <a:endParaRPr lang="fr-CA" sz="14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A91B179C-503C-D84F-9DF3-D62D9E23140F}"/>
              </a:ext>
            </a:extLst>
          </p:cNvPr>
          <p:cNvCxnSpPr/>
          <p:nvPr/>
        </p:nvCxnSpPr>
        <p:spPr>
          <a:xfrm>
            <a:off x="0" y="1713659"/>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95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4385C-EBC8-1A71-6664-B59080557FDC}"/>
              </a:ext>
            </a:extLst>
          </p:cNvPr>
          <p:cNvSpPr txBox="1"/>
          <p:nvPr/>
        </p:nvSpPr>
        <p:spPr>
          <a:xfrm>
            <a:off x="563497" y="7500879"/>
            <a:ext cx="6191536" cy="1206549"/>
          </a:xfrm>
          <a:prstGeom prst="rect">
            <a:avLst/>
          </a:prstGeom>
          <a:noFill/>
        </p:spPr>
        <p:txBody>
          <a:bodyPr wrap="square" rtlCol="0">
            <a:spAutoFit/>
          </a:bodyPr>
          <a:lstStyle/>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Let’s take the next steps and set up a Listing Appointment.                          We’ll discuss your home in detail, the current housing market, current home values in the [YOUR MARKET] area, and how we can help you accomplish your top objectives by listing your house</a:t>
            </a:r>
            <a:endParaRPr lang="fr-CA"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4193AC-64B5-15F9-7755-8B5B70B6C87D}"/>
              </a:ext>
            </a:extLst>
          </p:cNvPr>
          <p:cNvSpPr txBox="1">
            <a:spLocks/>
          </p:cNvSpPr>
          <p:nvPr/>
        </p:nvSpPr>
        <p:spPr>
          <a:xfrm>
            <a:off x="563497" y="6657358"/>
            <a:ext cx="5529730" cy="461665"/>
          </a:xfrm>
          <a:prstGeom prst="rect">
            <a:avLst/>
          </a:prstGeom>
          <a:noFill/>
          <a:effectLst/>
        </p:spPr>
        <p:txBody>
          <a:bodyPr wrap="square" rtlCol="0">
            <a:spAutoFit/>
          </a:bodyPr>
          <a:lstStyle/>
          <a:p>
            <a:r>
              <a:rPr lang="en-US" sz="2400" spc="300" dirty="0">
                <a:solidFill>
                  <a:schemeClr val="bg1"/>
                </a:solidFill>
                <a:latin typeface="Arial" panose="020B0604020202020204" pitchFamily="34" charset="0"/>
                <a:ea typeface="Open Sans" panose="020B0606030504020204" pitchFamily="34" charset="0"/>
                <a:cs typeface="Arial" panose="020B0604020202020204" pitchFamily="34" charset="0"/>
              </a:rPr>
              <a:t>TAKING THE NEXT STEPS</a:t>
            </a:r>
            <a:endParaRPr lang="en-CA" sz="2400" spc="3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903C9E-9128-6008-EE7F-977787668A57}"/>
              </a:ext>
            </a:extLst>
          </p:cNvPr>
          <p:cNvSpPr txBox="1"/>
          <p:nvPr/>
        </p:nvSpPr>
        <p:spPr>
          <a:xfrm>
            <a:off x="563497" y="9089284"/>
            <a:ext cx="6191536" cy="889090"/>
          </a:xfrm>
          <a:prstGeom prst="rect">
            <a:avLst/>
          </a:prstGeom>
          <a:noFill/>
        </p:spPr>
        <p:txBody>
          <a:bodyPr wrap="square" rtlCol="0">
            <a:spAutoFit/>
          </a:bodyPr>
          <a:lstStyle/>
          <a:p>
            <a:pPr>
              <a:lnSpc>
                <a:spcPct val="150000"/>
              </a:lnSpc>
            </a:pPr>
            <a:r>
              <a:rPr lang="en-US" sz="1200" b="1" spc="100" dirty="0">
                <a:solidFill>
                  <a:srgbClr val="CAEBFF"/>
                </a:solidFill>
                <a:latin typeface="Arial" panose="020B0604020202020204" pitchFamily="34" charset="0"/>
                <a:ea typeface="Open Sans" panose="020B0606030504020204" pitchFamily="34" charset="0"/>
                <a:cs typeface="Arial" panose="020B0604020202020204" pitchFamily="34" charset="0"/>
              </a:rPr>
              <a:t>Company Name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Contact Info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Since 2005</a:t>
            </a:r>
            <a:endParaRPr lang="fr-CA"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94DF55AB-A735-1895-259A-94A9AF7389FB}"/>
              </a:ext>
            </a:extLst>
          </p:cNvPr>
          <p:cNvCxnSpPr/>
          <p:nvPr/>
        </p:nvCxnSpPr>
        <p:spPr>
          <a:xfrm>
            <a:off x="0" y="7315559"/>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tanding together&#10;&#10;Description automatically generated">
            <a:extLst>
              <a:ext uri="{FF2B5EF4-FFF2-40B4-BE49-F238E27FC236}">
                <a16:creationId xmlns:a16="http://schemas.microsoft.com/office/drawing/2014/main" id="{6447D8CB-FC37-AA5C-270E-AE6DC4AF7C4C}"/>
              </a:ext>
            </a:extLst>
          </p:cNvPr>
          <p:cNvPicPr>
            <a:picLocks noChangeAspect="1"/>
          </p:cNvPicPr>
          <p:nvPr/>
        </p:nvPicPr>
        <p:blipFill rotWithShape="1">
          <a:blip r:embed="rId2">
            <a:extLst>
              <a:ext uri="{28A0092B-C50C-407E-A947-70E740481C1C}">
                <a14:useLocalDpi xmlns:a14="http://schemas.microsoft.com/office/drawing/2010/main" val="0"/>
              </a:ext>
            </a:extLst>
          </a:blip>
          <a:srcRect r="11528"/>
          <a:stretch/>
        </p:blipFill>
        <p:spPr>
          <a:xfrm>
            <a:off x="3175" y="0"/>
            <a:ext cx="7772400" cy="5815921"/>
          </a:xfrm>
          <a:prstGeom prst="rect">
            <a:avLst/>
          </a:prstGeom>
        </p:spPr>
      </p:pic>
    </p:spTree>
    <p:extLst>
      <p:ext uri="{BB962C8B-B14F-4D97-AF65-F5344CB8AC3E}">
        <p14:creationId xmlns:p14="http://schemas.microsoft.com/office/powerpoint/2010/main" val="371440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256AC6-7667-C1C5-AEFC-2990EA952121}"/>
              </a:ext>
            </a:extLst>
          </p:cNvPr>
          <p:cNvSpPr txBox="1">
            <a:spLocks/>
          </p:cNvSpPr>
          <p:nvPr/>
        </p:nvSpPr>
        <p:spPr>
          <a:xfrm>
            <a:off x="580758" y="3399722"/>
            <a:ext cx="5396528" cy="830997"/>
          </a:xfrm>
          <a:prstGeom prst="rect">
            <a:avLst/>
          </a:prstGeom>
          <a:noFill/>
          <a:effectLst/>
        </p:spPr>
        <p:txBody>
          <a:bodyPr wrap="square" rtlCol="0">
            <a:spAutoFit/>
          </a:bodyPr>
          <a:lstStyle/>
          <a:p>
            <a:r>
              <a:rPr lang="en-CA" sz="2400" spc="300" dirty="0">
                <a:solidFill>
                  <a:srgbClr val="384252"/>
                </a:solidFill>
                <a:latin typeface="Arial" panose="020B0604020202020204" pitchFamily="34" charset="0"/>
                <a:ea typeface="Open Sans" panose="020B0606030504020204" pitchFamily="34" charset="0"/>
                <a:cs typeface="Arial" panose="020B0604020202020204" pitchFamily="34" charset="0"/>
              </a:rPr>
              <a:t>ARE YOU THINKING ABOUT LISTING YOUR HOME?</a:t>
            </a:r>
            <a:endParaRPr lang="fr-CA" sz="2400" spc="300" dirty="0">
              <a:solidFill>
                <a:srgbClr val="384252"/>
              </a:solidFill>
              <a:latin typeface="Arial" panose="020B0604020202020204" pitchFamily="34" charset="0"/>
              <a:ea typeface="Open Sans" panose="020B06060305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C4FDB03-F57A-C385-15A8-C3DAE967AD15}"/>
              </a:ext>
            </a:extLst>
          </p:cNvPr>
          <p:cNvSpPr txBox="1"/>
          <p:nvPr/>
        </p:nvSpPr>
        <p:spPr>
          <a:xfrm>
            <a:off x="580759" y="4553111"/>
            <a:ext cx="6491795" cy="2735749"/>
          </a:xfrm>
          <a:prstGeom prst="rect">
            <a:avLst/>
          </a:prstGeom>
          <a:noFill/>
        </p:spPr>
        <p:txBody>
          <a:bodyPr wrap="square" rtlCol="0">
            <a:spAutoFit/>
          </a:bodyPr>
          <a:lstStyle/>
          <a:p>
            <a:pPr>
              <a:lnSpc>
                <a:spcPct val="150000"/>
              </a:lnSpc>
              <a:spcAft>
                <a:spcPts val="1800"/>
              </a:spcAft>
            </a:pP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If so, we would love to introduce ourselves and help you prepare for what is likely one of the biggest transactions you’ll make in your life. At [YOUR AGENCY’S NAME], we’ve been helping sellers like you sell their homes in        the [YOUR MARKET] area for [NUMBER OF YEARS IN SERVICE] years.</a:t>
            </a:r>
          </a:p>
          <a:p>
            <a:pPr>
              <a:lnSpc>
                <a:spcPct val="150000"/>
              </a:lnSpc>
              <a:spcAft>
                <a:spcPts val="1800"/>
              </a:spcAft>
            </a:pP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We know selling a house can be stressful, but it doesn’t have to be. That’s why we prepared this guide, loaded with useful information to help make the listing process as seamless, stress-free and productive as possible.</a:t>
            </a:r>
          </a:p>
          <a:p>
            <a:pPr>
              <a:lnSpc>
                <a:spcPct val="150000"/>
              </a:lnSpc>
              <a:spcAft>
                <a:spcPts val="1800"/>
              </a:spcAft>
            </a:pP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In this guide, you’ll find:      </a:t>
            </a:r>
          </a:p>
        </p:txBody>
      </p:sp>
      <p:sp>
        <p:nvSpPr>
          <p:cNvPr id="11" name="TextBox 10">
            <a:extLst>
              <a:ext uri="{FF2B5EF4-FFF2-40B4-BE49-F238E27FC236}">
                <a16:creationId xmlns:a16="http://schemas.microsoft.com/office/drawing/2014/main" id="{2B687E7E-D487-3400-B58C-0DC60910202A}"/>
              </a:ext>
            </a:extLst>
          </p:cNvPr>
          <p:cNvSpPr txBox="1"/>
          <p:nvPr/>
        </p:nvSpPr>
        <p:spPr>
          <a:xfrm>
            <a:off x="580759" y="7301019"/>
            <a:ext cx="5848918" cy="1997085"/>
          </a:xfrm>
          <a:prstGeom prst="rect">
            <a:avLst/>
          </a:prstGeom>
          <a:noFill/>
        </p:spPr>
        <p:txBody>
          <a:bodyPr wrap="square" rtlCol="0">
            <a:spAutoFit/>
          </a:bodyPr>
          <a:lstStyle/>
          <a:p>
            <a:pPr>
              <a:lnSpc>
                <a:spcPct val="150000"/>
              </a:lnSpc>
              <a:spcAft>
                <a:spcPts val="1800"/>
              </a:spcAft>
            </a:pPr>
            <a:r>
              <a:rPr lang="en-US" sz="1200" spc="100" dirty="0">
                <a:solidFill>
                  <a:srgbClr val="FF6619"/>
                </a:solidFill>
                <a:latin typeface="Arial" panose="020B0604020202020204" pitchFamily="34" charset="0"/>
                <a:ea typeface="Open Sans" panose="020B0606030504020204" pitchFamily="34" charset="0"/>
                <a:cs typeface="Arial" panose="020B0604020202020204" pitchFamily="34" charset="0"/>
              </a:rPr>
              <a:t>•</a:t>
            </a: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5 Characteristics to Look for in an Agent                                              </a:t>
            </a:r>
            <a:r>
              <a:rPr lang="en-US" sz="1200" spc="100" dirty="0">
                <a:solidFill>
                  <a:srgbClr val="FF6619"/>
                </a:solidFill>
                <a:latin typeface="Arial" panose="020B0604020202020204" pitchFamily="34" charset="0"/>
                <a:ea typeface="Open Sans" panose="020B0606030504020204" pitchFamily="34" charset="0"/>
                <a:cs typeface="Arial" panose="020B0604020202020204" pitchFamily="34" charset="0"/>
              </a:rPr>
              <a:t>•</a:t>
            </a: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Documents You’ll Need to Gather in Advance of a Sale                                          </a:t>
            </a:r>
            <a:r>
              <a:rPr lang="en-US" sz="1200" spc="100" dirty="0">
                <a:solidFill>
                  <a:srgbClr val="FF6619"/>
                </a:solidFill>
                <a:latin typeface="Arial" panose="020B0604020202020204" pitchFamily="34" charset="0"/>
                <a:ea typeface="Open Sans" panose="020B0606030504020204" pitchFamily="34" charset="0"/>
                <a:cs typeface="Arial" panose="020B0604020202020204" pitchFamily="34" charset="0"/>
              </a:rPr>
              <a:t>•</a:t>
            </a: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 Smarter Pricing Strategy                                                                                </a:t>
            </a:r>
            <a:r>
              <a:rPr lang="en-US" sz="1200" spc="100" dirty="0">
                <a:solidFill>
                  <a:srgbClr val="FF6619"/>
                </a:solidFill>
                <a:latin typeface="Arial" panose="020B0604020202020204" pitchFamily="34" charset="0"/>
                <a:ea typeface="Open Sans" panose="020B0606030504020204" pitchFamily="34" charset="0"/>
                <a:cs typeface="Arial" panose="020B0604020202020204" pitchFamily="34" charset="0"/>
              </a:rPr>
              <a:t>•</a:t>
            </a: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How to Create a Stand-Out Listing and Marketing Plan                            </a:t>
            </a:r>
            <a:r>
              <a:rPr lang="en-US" sz="1200" spc="100" dirty="0">
                <a:solidFill>
                  <a:srgbClr val="FF6619"/>
                </a:solidFill>
                <a:latin typeface="Arial" panose="020B0604020202020204" pitchFamily="34" charset="0"/>
                <a:ea typeface="Open Sans" panose="020B0606030504020204" pitchFamily="34" charset="0"/>
                <a:cs typeface="Arial" panose="020B0604020202020204" pitchFamily="34" charset="0"/>
              </a:rPr>
              <a:t>•</a:t>
            </a: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Introduction to [NAME OF AGENCY]                                                          </a:t>
            </a:r>
            <a:r>
              <a:rPr lang="fr-CA" sz="1200" spc="100" dirty="0">
                <a:solidFill>
                  <a:srgbClr val="FF6619"/>
                </a:solidFill>
                <a:latin typeface="Arial" panose="020B0604020202020204" pitchFamily="34" charset="0"/>
                <a:ea typeface="Open Sans" panose="020B0606030504020204" pitchFamily="34" charset="0"/>
                <a:cs typeface="Arial" panose="020B0604020202020204" pitchFamily="34" charset="0"/>
              </a:rPr>
              <a:t>•</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t>
            </a:r>
            <a:r>
              <a:rPr lang="fr-CA" sz="1200" spc="100" dirty="0" err="1">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What</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t>
            </a:r>
            <a:r>
              <a:rPr lang="fr-CA" sz="1200" spc="100" dirty="0" err="1">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Previous</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t>
            </a:r>
            <a:r>
              <a:rPr lang="fr-CA" sz="1200" spc="100" dirty="0" err="1">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Customers</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are </a:t>
            </a:r>
            <a:r>
              <a:rPr lang="fr-CA" sz="1200" spc="100" dirty="0" err="1">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Saying</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About [NAME OF AGENCY]                                                                        </a:t>
            </a:r>
            <a:r>
              <a:rPr lang="fr-CA" sz="1200" spc="100" dirty="0">
                <a:solidFill>
                  <a:srgbClr val="FF6619"/>
                </a:solidFill>
                <a:latin typeface="Arial" panose="020B0604020202020204" pitchFamily="34" charset="0"/>
                <a:ea typeface="Open Sans" panose="020B0606030504020204" pitchFamily="34" charset="0"/>
                <a:cs typeface="Arial" panose="020B0604020202020204" pitchFamily="34" charset="0"/>
              </a:rPr>
              <a:t>•</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Next </a:t>
            </a:r>
            <a:r>
              <a:rPr lang="fr-CA" sz="1200" spc="100" dirty="0" err="1">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Steps</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9286D2F6-7277-7370-9F85-A4BACAC65718}"/>
              </a:ext>
            </a:extLst>
          </p:cNvPr>
          <p:cNvSpPr txBox="1"/>
          <p:nvPr/>
        </p:nvSpPr>
        <p:spPr>
          <a:xfrm>
            <a:off x="6325403" y="10080232"/>
            <a:ext cx="1132538" cy="314894"/>
          </a:xfrm>
          <a:prstGeom prst="rect">
            <a:avLst/>
          </a:prstGeom>
          <a:noFill/>
        </p:spPr>
        <p:txBody>
          <a:bodyPr wrap="square" rtlCol="0">
            <a:spAutoFit/>
          </a:bodyPr>
          <a:lstStyle/>
          <a:p>
            <a:pPr>
              <a:lnSpc>
                <a:spcPct val="150000"/>
              </a:lnSpc>
              <a:spcAft>
                <a:spcPts val="1800"/>
              </a:spcAft>
            </a:pPr>
            <a:r>
              <a:rPr lang="fr-CA" sz="11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MM|DD|YY </a:t>
            </a:r>
          </a:p>
        </p:txBody>
      </p:sp>
      <p:pic>
        <p:nvPicPr>
          <p:cNvPr id="24" name="Picture Placeholder 23" descr="A person holding a box with a child in it&#10;&#10;Description automatically generated">
            <a:extLst>
              <a:ext uri="{FF2B5EF4-FFF2-40B4-BE49-F238E27FC236}">
                <a16:creationId xmlns:a16="http://schemas.microsoft.com/office/drawing/2014/main" id="{D9ABB5BE-C249-45B1-93BB-4A270EC3E02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823" b="10823"/>
          <a:stretch>
            <a:fillRect/>
          </a:stretch>
        </p:blipFill>
        <p:spPr>
          <a:xfrm>
            <a:off x="0" y="0"/>
            <a:ext cx="7775575" cy="2809875"/>
          </a:xfrm>
        </p:spPr>
      </p:pic>
      <p:cxnSp>
        <p:nvCxnSpPr>
          <p:cNvPr id="25" name="Straight Connector 24">
            <a:extLst>
              <a:ext uri="{FF2B5EF4-FFF2-40B4-BE49-F238E27FC236}">
                <a16:creationId xmlns:a16="http://schemas.microsoft.com/office/drawing/2014/main" id="{DACEFB0D-EE1F-7FE5-C70E-23B0A6D29B89}"/>
              </a:ext>
            </a:extLst>
          </p:cNvPr>
          <p:cNvCxnSpPr/>
          <p:nvPr/>
        </p:nvCxnSpPr>
        <p:spPr>
          <a:xfrm>
            <a:off x="0" y="4379857"/>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752E6EF-684C-D148-EE1F-9D10FD858DEF}"/>
              </a:ext>
            </a:extLst>
          </p:cNvPr>
          <p:cNvSpPr txBox="1"/>
          <p:nvPr/>
        </p:nvSpPr>
        <p:spPr>
          <a:xfrm>
            <a:off x="580742" y="9506472"/>
            <a:ext cx="4819031" cy="889090"/>
          </a:xfrm>
          <a:prstGeom prst="rect">
            <a:avLst/>
          </a:prstGeom>
          <a:noFill/>
        </p:spPr>
        <p:txBody>
          <a:bodyPr wrap="square" rtlCol="0">
            <a:spAutoFit/>
          </a:bodyPr>
          <a:lstStyle/>
          <a:p>
            <a:pPr>
              <a:lnSpc>
                <a:spcPct val="150000"/>
              </a:lnSpc>
              <a:spcAft>
                <a:spcPts val="1800"/>
              </a:spcAft>
            </a:pPr>
            <a:r>
              <a:rPr lang="fr-CA" sz="1200" b="1" spc="100" dirty="0" err="1">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Company</a:t>
            </a:r>
            <a:r>
              <a:rPr lang="fr-CA" sz="1200" b="1"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Name                                                                                       </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Contact Info                                                                                         </a:t>
            </a:r>
            <a:r>
              <a:rPr lang="fr-CA" sz="1200" spc="100" dirty="0" err="1">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Since</a:t>
            </a:r>
            <a:r>
              <a:rPr lang="fr-CA"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 2005</a:t>
            </a:r>
          </a:p>
        </p:txBody>
      </p:sp>
    </p:spTree>
    <p:extLst>
      <p:ext uri="{BB962C8B-B14F-4D97-AF65-F5344CB8AC3E}">
        <p14:creationId xmlns:p14="http://schemas.microsoft.com/office/powerpoint/2010/main" val="2771924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in a kitchen&#10;&#10;Description automatically generated">
            <a:extLst>
              <a:ext uri="{FF2B5EF4-FFF2-40B4-BE49-F238E27FC236}">
                <a16:creationId xmlns:a16="http://schemas.microsoft.com/office/drawing/2014/main" id="{73FF100F-BBC0-4B52-1462-0C206E0360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 r="7"/>
          <a:stretch>
            <a:fillRect/>
          </a:stretch>
        </p:blipFill>
        <p:spPr>
          <a:xfrm>
            <a:off x="0" y="0"/>
            <a:ext cx="7775575" cy="10907713"/>
          </a:xfrm>
        </p:spPr>
      </p:pic>
    </p:spTree>
    <p:extLst>
      <p:ext uri="{BB962C8B-B14F-4D97-AF65-F5344CB8AC3E}">
        <p14:creationId xmlns:p14="http://schemas.microsoft.com/office/powerpoint/2010/main" val="81741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EB839E-7096-BC33-C09C-50138C701E63}"/>
              </a:ext>
            </a:extLst>
          </p:cNvPr>
          <p:cNvSpPr txBox="1">
            <a:spLocks/>
          </p:cNvSpPr>
          <p:nvPr/>
        </p:nvSpPr>
        <p:spPr>
          <a:xfrm>
            <a:off x="1438961" y="3344471"/>
            <a:ext cx="5529730" cy="830997"/>
          </a:xfrm>
          <a:prstGeom prst="rect">
            <a:avLst/>
          </a:prstGeom>
          <a:noFill/>
          <a:effectLst/>
        </p:spPr>
        <p:txBody>
          <a:bodyPr wrap="square" rtlCol="0">
            <a:spAutoFit/>
          </a:bodyPr>
          <a:lstStyle/>
          <a:p>
            <a:r>
              <a:rPr lang="en-US" sz="2400" spc="300" dirty="0">
                <a:solidFill>
                  <a:schemeClr val="bg1"/>
                </a:solidFill>
                <a:latin typeface="Arial" panose="020B0604020202020204" pitchFamily="34" charset="0"/>
                <a:ea typeface="Open Sans" panose="020B0606030504020204" pitchFamily="34" charset="0"/>
                <a:cs typeface="Arial" panose="020B0604020202020204" pitchFamily="34" charset="0"/>
              </a:rPr>
              <a:t>CHARACTERISTICS TO                           LOOK FOR IN AN AGENT </a:t>
            </a:r>
            <a:endParaRPr lang="en-CA" sz="2400" spc="3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F2D50D2-9DE7-E27B-8D24-92DA0B5D6CFC}"/>
              </a:ext>
            </a:extLst>
          </p:cNvPr>
          <p:cNvSpPr txBox="1"/>
          <p:nvPr/>
        </p:nvSpPr>
        <p:spPr>
          <a:xfrm>
            <a:off x="570870" y="4932622"/>
            <a:ext cx="6553198" cy="1535420"/>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DO THEY SPECIALIZE IN BUYERS, SELLERS                OR BOTH?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[At AGENCY NAME], we specialize in the listing side. That means, we’re </a:t>
            </a:r>
            <a:r>
              <a:rPr lang="en-US" sz="12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hyperfocused</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on helping sellers like you meet their goals, whether it’s to sell your house for the maximum amount or to sell within your desired timeframe.  </a:t>
            </a:r>
          </a:p>
        </p:txBody>
      </p:sp>
      <p:sp>
        <p:nvSpPr>
          <p:cNvPr id="4" name="TextBox 3">
            <a:extLst>
              <a:ext uri="{FF2B5EF4-FFF2-40B4-BE49-F238E27FC236}">
                <a16:creationId xmlns:a16="http://schemas.microsoft.com/office/drawing/2014/main" id="{7D841F43-57F3-11F5-47A2-9C4F8184D34B}"/>
              </a:ext>
            </a:extLst>
          </p:cNvPr>
          <p:cNvSpPr txBox="1"/>
          <p:nvPr/>
        </p:nvSpPr>
        <p:spPr>
          <a:xfrm>
            <a:off x="570870" y="6836374"/>
            <a:ext cx="6631618" cy="1489254"/>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DO THEY RESPOND IN A TIMELY MANNER?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When you and potential buyers have questions, you want an agent who gets back to queries in 10-15 minutes – not 10-15 hours. Do they have systems in place to handle communication in a timely manner? Do they train their staff to provide clients with timely updates? </a:t>
            </a:r>
          </a:p>
        </p:txBody>
      </p:sp>
      <p:sp>
        <p:nvSpPr>
          <p:cNvPr id="5" name="TextBox 4">
            <a:extLst>
              <a:ext uri="{FF2B5EF4-FFF2-40B4-BE49-F238E27FC236}">
                <a16:creationId xmlns:a16="http://schemas.microsoft.com/office/drawing/2014/main" id="{86022944-68CD-16A6-C368-0F2BB9F7EF36}"/>
              </a:ext>
            </a:extLst>
          </p:cNvPr>
          <p:cNvSpPr txBox="1"/>
          <p:nvPr/>
        </p:nvSpPr>
        <p:spPr>
          <a:xfrm>
            <a:off x="574256" y="8611482"/>
            <a:ext cx="6631618" cy="1766253"/>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ARE THEY HONEST AND TRUSTWORTHY?</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When it comes to selling your house, you need an agent who you can rely on to represent you with integrity in all aspects, from pricing and negotiation to providing referrals for contractors, lenders and inspectors. At [YOUR AGENCY’S NAME], we pride ourselves on giving sellers straightforward, honest answers to all your questions and concerns.  </a:t>
            </a:r>
          </a:p>
        </p:txBody>
      </p:sp>
      <p:sp>
        <p:nvSpPr>
          <p:cNvPr id="6" name="TextBox 5">
            <a:extLst>
              <a:ext uri="{FF2B5EF4-FFF2-40B4-BE49-F238E27FC236}">
                <a16:creationId xmlns:a16="http://schemas.microsoft.com/office/drawing/2014/main" id="{A770C12D-BE8E-5D71-4C70-56911DD24F49}"/>
              </a:ext>
            </a:extLst>
          </p:cNvPr>
          <p:cNvSpPr txBox="1">
            <a:spLocks/>
          </p:cNvSpPr>
          <p:nvPr/>
        </p:nvSpPr>
        <p:spPr>
          <a:xfrm>
            <a:off x="401896" y="2625298"/>
            <a:ext cx="1361097" cy="1938992"/>
          </a:xfrm>
          <a:prstGeom prst="rect">
            <a:avLst/>
          </a:prstGeom>
          <a:noFill/>
          <a:effectLst/>
        </p:spPr>
        <p:txBody>
          <a:bodyPr wrap="square" rtlCol="0">
            <a:spAutoFit/>
          </a:bodyPr>
          <a:lstStyle/>
          <a:p>
            <a:r>
              <a:rPr lang="en-US" sz="12000" i="1" spc="300" dirty="0">
                <a:solidFill>
                  <a:schemeClr val="bg1"/>
                </a:solidFill>
                <a:latin typeface="Arial" panose="020B0604020202020204" pitchFamily="34" charset="0"/>
                <a:ea typeface="Open Sans" panose="020B0606030504020204" pitchFamily="34" charset="0"/>
                <a:cs typeface="Arial" panose="020B0604020202020204" pitchFamily="34" charset="0"/>
              </a:rPr>
              <a:t>5</a:t>
            </a:r>
            <a:endParaRPr lang="en-CA" sz="12000" i="1" spc="3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8B88F98E-5893-093B-2A8A-08956B20C8A0}"/>
              </a:ext>
            </a:extLst>
          </p:cNvPr>
          <p:cNvCxnSpPr/>
          <p:nvPr/>
        </p:nvCxnSpPr>
        <p:spPr>
          <a:xfrm>
            <a:off x="-67377" y="4545402"/>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31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138B4-1FE5-E454-68A8-A662572BBEDE}"/>
              </a:ext>
            </a:extLst>
          </p:cNvPr>
          <p:cNvSpPr txBox="1"/>
          <p:nvPr/>
        </p:nvSpPr>
        <p:spPr>
          <a:xfrm>
            <a:off x="570870" y="5579716"/>
            <a:ext cx="6631618" cy="1489254"/>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DO THEY KNOW THE LOCAL NEIGHBORHOOD?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An agent who understands the subtle nuances of the local [LOCAL MARKET NAME] area is far more likely to know the fluctuating home values, housing inventory, and local agents and third-party providers who can help make your home sale seamless and successful. </a:t>
            </a:r>
          </a:p>
        </p:txBody>
      </p:sp>
      <p:sp>
        <p:nvSpPr>
          <p:cNvPr id="3" name="TextBox 2">
            <a:extLst>
              <a:ext uri="{FF2B5EF4-FFF2-40B4-BE49-F238E27FC236}">
                <a16:creationId xmlns:a16="http://schemas.microsoft.com/office/drawing/2014/main" id="{989D5578-8144-761E-4416-48672784D596}"/>
              </a:ext>
            </a:extLst>
          </p:cNvPr>
          <p:cNvSpPr txBox="1"/>
          <p:nvPr/>
        </p:nvSpPr>
        <p:spPr>
          <a:xfrm>
            <a:off x="570870" y="7812776"/>
            <a:ext cx="6631618" cy="2320251"/>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DO THEY HAVE A STANDOUT MARKETING PLAN?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In today’s competitive market, you need an agent with a plan to help differentiate your property and go the extra marketing mile. As a Showcase agent, I offer an exclusive listing service that includes:    </a:t>
            </a:r>
          </a:p>
          <a:p>
            <a:pPr>
              <a:lnSpc>
                <a:spcPct val="150000"/>
              </a:lnSpc>
            </a:pPr>
            <a:endPar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High-resolution photography, a virtual tour and an interactive floor plan  Dedicated emails to prospective buyers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Prioritized placement in buyers’ personalized search results on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Zillow</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t>
            </a:r>
            <a:endPar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pic>
        <p:nvPicPr>
          <p:cNvPr id="4" name="Picture Placeholder 23" descr="A person holding a box with a child in it&#10;&#10;Description automatically generated">
            <a:extLst>
              <a:ext uri="{FF2B5EF4-FFF2-40B4-BE49-F238E27FC236}">
                <a16:creationId xmlns:a16="http://schemas.microsoft.com/office/drawing/2014/main" id="{6DA957A4-B648-1589-A7CB-3D2255CA92D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823" b="10823"/>
          <a:stretch>
            <a:fillRect/>
          </a:stretch>
        </p:blipFill>
        <p:spPr>
          <a:xfrm>
            <a:off x="0" y="0"/>
            <a:ext cx="7775575" cy="2809875"/>
          </a:xfrm>
        </p:spPr>
      </p:pic>
    </p:spTree>
    <p:extLst>
      <p:ext uri="{BB962C8B-B14F-4D97-AF65-F5344CB8AC3E}">
        <p14:creationId xmlns:p14="http://schemas.microsoft.com/office/powerpoint/2010/main" val="2848745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5A37F0-CDAF-02A2-9223-D5AD3B8A92A2}"/>
              </a:ext>
            </a:extLst>
          </p:cNvPr>
          <p:cNvSpPr txBox="1">
            <a:spLocks/>
          </p:cNvSpPr>
          <p:nvPr/>
        </p:nvSpPr>
        <p:spPr>
          <a:xfrm>
            <a:off x="568898" y="2023316"/>
            <a:ext cx="6658535" cy="830997"/>
          </a:xfrm>
          <a:prstGeom prst="rect">
            <a:avLst/>
          </a:prstGeom>
          <a:noFill/>
          <a:effectLst/>
        </p:spPr>
        <p:txBody>
          <a:bodyPr wrap="square" rtlCol="0">
            <a:spAutoFit/>
          </a:bodyPr>
          <a:lstStyle/>
          <a:p>
            <a:r>
              <a:rPr lang="en-US" sz="2400" spc="300" dirty="0">
                <a:solidFill>
                  <a:schemeClr val="bg1"/>
                </a:solidFill>
                <a:latin typeface="Arial" panose="020B0604020202020204" pitchFamily="34" charset="0"/>
                <a:ea typeface="Open Sans" panose="020B0606030504020204" pitchFamily="34" charset="0"/>
                <a:cs typeface="Arial" panose="020B0604020202020204" pitchFamily="34" charset="0"/>
              </a:rPr>
              <a:t>DOCUMENTS YOU’LL NEED TO GATHER IN ADVANCE OF A SALE</a:t>
            </a:r>
            <a:endParaRPr lang="en-CA" sz="2400" spc="3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74658CD-DF67-87C0-DDBB-1C2057E6D2B9}"/>
              </a:ext>
            </a:extLst>
          </p:cNvPr>
          <p:cNvSpPr txBox="1"/>
          <p:nvPr/>
        </p:nvSpPr>
        <p:spPr>
          <a:xfrm>
            <a:off x="568898" y="4179381"/>
            <a:ext cx="6637780" cy="6152069"/>
          </a:xfrm>
          <a:prstGeom prst="rect">
            <a:avLst/>
          </a:prstGeom>
          <a:noFill/>
        </p:spPr>
        <p:txBody>
          <a:bodyPr wrap="square" rtlCol="0">
            <a:spAutoFit/>
          </a:bodyPr>
          <a:lstStyle/>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Receipts, manuals and warranties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may include large appliances like washers and dryers, refrigerators, dishwashers and stoves; security systems; entertainment systems; garage doors and more.</a:t>
            </a:r>
          </a:p>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Homeowners' association documents</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including the HOA rules and regulations and homeowners' dues.     </a:t>
            </a:r>
          </a:p>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Past utility bills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give potential buyers an idea of how much their electric, gas, water and sewer bills may cost while living in your home.     </a:t>
            </a:r>
          </a:p>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Pre-listing inspection report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completed by a certified home inspector to assess the condition   of the structure and other aspects of the property.     </a:t>
            </a:r>
          </a:p>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Latest mortgage statement and payoff</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Include any second mortgages, line of credit or debt incurred by the home.     </a:t>
            </a:r>
          </a:p>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Seller’s disclosure</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 required legal document that discloses any issues with the property.     </a:t>
            </a:r>
          </a:p>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Home appraisal report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to help assess the fair market value of the home and help determine how much a mortgage lender will lend a buyer.     </a:t>
            </a:r>
          </a:p>
          <a:p>
            <a:pPr marL="228600" indent="-228600">
              <a:lnSpc>
                <a:spcPct val="150000"/>
              </a:lnSpc>
              <a:buAutoNum type="arabicPeriod"/>
            </a:pPr>
            <a:r>
              <a:rPr lang="en-US" sz="1200" spc="100" dirty="0">
                <a:solidFill>
                  <a:srgbClr val="CAEBFF"/>
                </a:solidFill>
                <a:latin typeface="Arial" panose="020B0604020202020204" pitchFamily="34" charset="0"/>
                <a:ea typeface="Open Sans" panose="020B0606030504020204" pitchFamily="34" charset="0"/>
                <a:cs typeface="Arial" panose="020B0604020202020204" pitchFamily="34" charset="0"/>
              </a:rPr>
              <a:t>Preliminary Title Report</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also known as a “prelim,” can provide valuable information on deed restrictions and limitations on the property’s usage, such as how many vehicles are allowed on the property. A prelim will also inform of any outstanding issues tied to your property before you list, such as liens placed on a property for unpaid property taxes or child support. Because many of these issues can take time to resolve, it’s always a good idea to have this information upfront. </a:t>
            </a:r>
            <a:endParaRPr lang="fr-CA"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204F73-7723-DD26-8E6E-9F1E656F3E95}"/>
              </a:ext>
            </a:extLst>
          </p:cNvPr>
          <p:cNvSpPr txBox="1"/>
          <p:nvPr/>
        </p:nvSpPr>
        <p:spPr>
          <a:xfrm>
            <a:off x="573088" y="3232015"/>
            <a:ext cx="6633590" cy="698717"/>
          </a:xfrm>
          <a:prstGeom prst="rect">
            <a:avLst/>
          </a:prstGeom>
          <a:noFill/>
        </p:spPr>
        <p:txBody>
          <a:bodyPr wrap="square" rtlCol="0">
            <a:spAutoFit/>
          </a:bodyPr>
          <a:lstStyle/>
          <a:p>
            <a:pPr>
              <a:lnSpc>
                <a:spcPct val="150000"/>
              </a:lnSpc>
            </a:pPr>
            <a:r>
              <a:rPr lang="en-US" sz="1400" spc="100" dirty="0">
                <a:solidFill>
                  <a:srgbClr val="CAEBFF"/>
                </a:solidFill>
                <a:latin typeface="Arial" panose="020B0604020202020204" pitchFamily="34" charset="0"/>
                <a:ea typeface="Open Sans" panose="020B0606030504020204" pitchFamily="34" charset="0"/>
                <a:cs typeface="Arial" panose="020B0604020202020204" pitchFamily="34" charset="0"/>
              </a:rPr>
              <a:t>Before selling your house, you’ll want to start collecting several important documents related to the property. These may include</a:t>
            </a:r>
            <a:r>
              <a:rPr lang="en-US" sz="1200" b="1" spc="100" dirty="0">
                <a:solidFill>
                  <a:srgbClr val="CAEBFF"/>
                </a:solidFill>
                <a:latin typeface="Arial" panose="020B0604020202020204" pitchFamily="34" charset="0"/>
                <a:ea typeface="Open Sans" panose="020B0606030504020204" pitchFamily="34" charset="0"/>
                <a:cs typeface="Arial" panose="020B0604020202020204" pitchFamily="34" charset="0"/>
              </a:rPr>
              <a:t>: </a:t>
            </a:r>
            <a:endParaRPr lang="fr-CA" sz="1200" b="1"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90CD3BA-35E0-722F-6CC7-65DC6C61C49D}"/>
              </a:ext>
            </a:extLst>
          </p:cNvPr>
          <p:cNvCxnSpPr/>
          <p:nvPr/>
        </p:nvCxnSpPr>
        <p:spPr>
          <a:xfrm>
            <a:off x="0" y="3061196"/>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582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A2465A2-BE3C-B64A-85EB-4FE9A4E439C3}"/>
              </a:ext>
            </a:extLst>
          </p:cNvPr>
          <p:cNvSpPr txBox="1">
            <a:spLocks/>
          </p:cNvSpPr>
          <p:nvPr/>
        </p:nvSpPr>
        <p:spPr>
          <a:xfrm>
            <a:off x="9326855" y="6977197"/>
            <a:ext cx="1806769" cy="707886"/>
          </a:xfrm>
          <a:prstGeom prst="rect">
            <a:avLst/>
          </a:prstGeom>
          <a:noFill/>
          <a:effectLst/>
        </p:spPr>
        <p:txBody>
          <a:bodyPr wrap="square" rtlCol="0">
            <a:spAutoFit/>
          </a:bodyPr>
          <a:lstStyle/>
          <a:p>
            <a:r>
              <a:rPr lang="en-CA" sz="4000" b="1" dirty="0">
                <a:solidFill>
                  <a:srgbClr val="CAEBFF"/>
                </a:solidFill>
                <a:latin typeface="Arial" panose="020B0604020202020204" pitchFamily="34" charset="0"/>
                <a:ea typeface="Open Sans" panose="020B0606030504020204" pitchFamily="34" charset="0"/>
                <a:cs typeface="Arial" panose="020B0604020202020204" pitchFamily="34" charset="0"/>
              </a:rPr>
              <a:t>20%</a:t>
            </a:r>
            <a:endParaRPr lang="fr-CA" sz="4000" b="1" dirty="0">
              <a:solidFill>
                <a:srgbClr val="CAEBFF"/>
              </a:solidFill>
              <a:latin typeface="Arial" panose="020B0604020202020204" pitchFamily="34" charset="0"/>
              <a:ea typeface="Open Sans" panose="020B0606030504020204" pitchFamily="34" charset="0"/>
              <a:cs typeface="Arial" panose="020B0604020202020204" pitchFamily="34" charset="0"/>
            </a:endParaRPr>
          </a:p>
        </p:txBody>
      </p:sp>
      <p:pic>
        <p:nvPicPr>
          <p:cNvPr id="35" name="Picture Placeholder 34" descr="A person and person looking at a paper&#10;&#10;Description automatically generated">
            <a:extLst>
              <a:ext uri="{FF2B5EF4-FFF2-40B4-BE49-F238E27FC236}">
                <a16:creationId xmlns:a16="http://schemas.microsoft.com/office/drawing/2014/main" id="{71EEF593-1D89-C3FE-B14A-9C90FA5B1978}"/>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4632" b="14632"/>
          <a:stretch>
            <a:fillRect/>
          </a:stretch>
        </p:blipFill>
        <p:spPr>
          <a:xfrm>
            <a:off x="0" y="6350"/>
            <a:ext cx="7775575" cy="3054350"/>
          </a:xfrm>
          <a:prstGeom prst="rect">
            <a:avLst/>
          </a:prstGeom>
        </p:spPr>
      </p:pic>
      <p:sp>
        <p:nvSpPr>
          <p:cNvPr id="25" name="TextBox 24">
            <a:extLst>
              <a:ext uri="{FF2B5EF4-FFF2-40B4-BE49-F238E27FC236}">
                <a16:creationId xmlns:a16="http://schemas.microsoft.com/office/drawing/2014/main" id="{029A3A1B-2131-9DC3-064F-40AD6D09218C}"/>
              </a:ext>
            </a:extLst>
          </p:cNvPr>
          <p:cNvSpPr txBox="1">
            <a:spLocks/>
          </p:cNvSpPr>
          <p:nvPr/>
        </p:nvSpPr>
        <p:spPr>
          <a:xfrm>
            <a:off x="580736" y="3914277"/>
            <a:ext cx="5396528" cy="830997"/>
          </a:xfrm>
          <a:prstGeom prst="rect">
            <a:avLst/>
          </a:prstGeom>
          <a:noFill/>
          <a:effectLst/>
        </p:spPr>
        <p:txBody>
          <a:bodyPr wrap="square" rtlCol="0">
            <a:spAutoFit/>
          </a:bodyPr>
          <a:lstStyle/>
          <a:p>
            <a:r>
              <a:rPr lang="en-CA" sz="2400" spc="300" dirty="0">
                <a:solidFill>
                  <a:srgbClr val="384252"/>
                </a:solidFill>
                <a:latin typeface="Arial" panose="020B0604020202020204" pitchFamily="34" charset="0"/>
                <a:ea typeface="Open Sans" panose="020B0606030504020204" pitchFamily="34" charset="0"/>
                <a:cs typeface="Arial" panose="020B0604020202020204" pitchFamily="34" charset="0"/>
              </a:rPr>
              <a:t>A SMARTER PRICING STRATEGY</a:t>
            </a:r>
            <a:endParaRPr lang="fr-CA" sz="2400" spc="300" dirty="0">
              <a:solidFill>
                <a:srgbClr val="384252"/>
              </a:solidFill>
              <a:latin typeface="Arial" panose="020B0604020202020204" pitchFamily="34" charset="0"/>
              <a:ea typeface="Open Sans" panose="020B06060305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2F14B02-9749-775A-9104-A0CA0D7107B9}"/>
              </a:ext>
            </a:extLst>
          </p:cNvPr>
          <p:cNvSpPr txBox="1"/>
          <p:nvPr/>
        </p:nvSpPr>
        <p:spPr>
          <a:xfrm>
            <a:off x="580736" y="4978580"/>
            <a:ext cx="6621752" cy="2227918"/>
          </a:xfrm>
          <a:prstGeom prst="rect">
            <a:avLst/>
          </a:prstGeom>
          <a:noFill/>
        </p:spPr>
        <p:txBody>
          <a:bodyPr wrap="square" rtlCol="0">
            <a:spAutoFit/>
          </a:bodyPr>
          <a:lstStyle/>
          <a:p>
            <a:pPr>
              <a:lnSpc>
                <a:spcPct val="150000"/>
              </a:lnSpc>
              <a:spcAft>
                <a:spcPts val="1800"/>
              </a:spcAft>
            </a:pP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Pricing your home strategically is a key factor in how quickly and for how much it sells. We’ll consider recent sales in your neighborhood, market trends and your home’s condition when setting the price. We’ll also want to factor in your current mortgage balance, commissions, transfer or excise taxes, prorated property taxes, escrow fees and recording fees. </a:t>
            </a:r>
          </a:p>
          <a:p>
            <a:pPr>
              <a:lnSpc>
                <a:spcPct val="150000"/>
              </a:lnSpc>
              <a:spcAft>
                <a:spcPts val="1800"/>
              </a:spcAft>
            </a:pP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To get started, ask me for a free comparative market analysis to better assess your home’s fair market value.</a:t>
            </a:r>
          </a:p>
        </p:txBody>
      </p:sp>
      <p:sp>
        <p:nvSpPr>
          <p:cNvPr id="27" name="TextBox 26">
            <a:extLst>
              <a:ext uri="{FF2B5EF4-FFF2-40B4-BE49-F238E27FC236}">
                <a16:creationId xmlns:a16="http://schemas.microsoft.com/office/drawing/2014/main" id="{7B98260F-9570-537A-EE77-458473D870FA}"/>
              </a:ext>
            </a:extLst>
          </p:cNvPr>
          <p:cNvSpPr txBox="1"/>
          <p:nvPr/>
        </p:nvSpPr>
        <p:spPr>
          <a:xfrm>
            <a:off x="580736" y="8287418"/>
            <a:ext cx="5030793" cy="1673920"/>
          </a:xfrm>
          <a:prstGeom prst="rect">
            <a:avLst/>
          </a:prstGeom>
          <a:noFill/>
        </p:spPr>
        <p:txBody>
          <a:bodyPr wrap="square" rtlCol="0">
            <a:spAutoFit/>
          </a:bodyPr>
          <a:lstStyle/>
          <a:p>
            <a:pPr>
              <a:lnSpc>
                <a:spcPct val="150000"/>
              </a:lnSpc>
              <a:spcAft>
                <a:spcPts val="1800"/>
              </a:spcAft>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Showcase listings sell for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2% more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that’s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$9,000 more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on a home sold at the average home sales price in the U.S. </a:t>
            </a:r>
          </a:p>
          <a:p>
            <a:pPr>
              <a:lnSpc>
                <a:spcPct val="150000"/>
              </a:lnSpc>
              <a:spcAft>
                <a:spcPts val="1800"/>
              </a:spcAft>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Also, Showcase listings are almost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20% more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likely to go pending in the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first 14 days</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compared to similar, nearby non-Showcase listings on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Zillow</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spc="100" dirty="0">
                <a:solidFill>
                  <a:schemeClr val="tx2">
                    <a:lumMod val="95000"/>
                    <a:lumOff val="5000"/>
                  </a:schemeClr>
                </a:solidFill>
                <a:latin typeface="Arial" panose="020B0604020202020204" pitchFamily="34" charset="0"/>
                <a:ea typeface="Open Sans" panose="020B0606030504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64AEB654-C570-DB72-0D42-E17003F372B3}"/>
              </a:ext>
            </a:extLst>
          </p:cNvPr>
          <p:cNvSpPr txBox="1">
            <a:spLocks/>
          </p:cNvSpPr>
          <p:nvPr/>
        </p:nvSpPr>
        <p:spPr>
          <a:xfrm>
            <a:off x="580736" y="7673110"/>
            <a:ext cx="5396528" cy="400110"/>
          </a:xfrm>
          <a:prstGeom prst="rect">
            <a:avLst/>
          </a:prstGeom>
          <a:noFill/>
          <a:effectLst/>
        </p:spPr>
        <p:txBody>
          <a:bodyPr wrap="square" rtlCol="0">
            <a:spAutoFit/>
          </a:bodyPr>
          <a:lstStyle/>
          <a:p>
            <a:r>
              <a:rPr lang="en-CA" sz="2000" spc="300" dirty="0">
                <a:solidFill>
                  <a:srgbClr val="374152"/>
                </a:solidFill>
                <a:latin typeface="Arial" panose="020B0604020202020204" pitchFamily="34" charset="0"/>
                <a:ea typeface="Open Sans" panose="020B0606030504020204" pitchFamily="34" charset="0"/>
                <a:cs typeface="Arial" panose="020B0604020202020204" pitchFamily="34" charset="0"/>
              </a:rPr>
              <a:t>PRO TIP</a:t>
            </a:r>
            <a:endParaRPr lang="fr-CA" sz="2000" spc="300" dirty="0">
              <a:solidFill>
                <a:srgbClr val="374152"/>
              </a:solidFill>
              <a:latin typeface="Arial" panose="020B0604020202020204" pitchFamily="34" charset="0"/>
              <a:ea typeface="Open Sans" panose="020B0606030504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0AFD74E-5200-7292-4A84-01900B9F8444}"/>
              </a:ext>
            </a:extLst>
          </p:cNvPr>
          <p:cNvSpPr txBox="1"/>
          <p:nvPr/>
        </p:nvSpPr>
        <p:spPr>
          <a:xfrm>
            <a:off x="129121" y="10343410"/>
            <a:ext cx="7517331" cy="400110"/>
          </a:xfrm>
          <a:prstGeom prst="rect">
            <a:avLst/>
          </a:prstGeom>
          <a:noFill/>
        </p:spPr>
        <p:txBody>
          <a:bodyPr wrap="square" rtlCol="0">
            <a:spAutoFit/>
          </a:bodyPr>
          <a:lstStyle/>
          <a:p>
            <a:pPr>
              <a:spcBef>
                <a:spcPts val="600"/>
              </a:spcBef>
              <a:spcAft>
                <a:spcPts val="1800"/>
              </a:spcAft>
            </a:pPr>
            <a:r>
              <a:rPr lang="en-US" sz="1000" spc="100" dirty="0">
                <a:solidFill>
                  <a:schemeClr val="bg1"/>
                </a:solidFill>
                <a:latin typeface="Arial" panose="020B0604020202020204" pitchFamily="34" charset="0"/>
                <a:ea typeface="Open Sans" panose="020B0606030504020204" pitchFamily="34" charset="0"/>
                <a:cs typeface="Arial" panose="020B0604020202020204" pitchFamily="34" charset="0"/>
              </a:rPr>
              <a:t>All claims and substantiation are current as of May 31, 2024. Updated claims and                                substantiation are available at the following URL: </a:t>
            </a:r>
            <a:r>
              <a:rPr lang="en-US" sz="1000" spc="100" dirty="0">
                <a:solidFill>
                  <a:srgbClr val="CAEBFF"/>
                </a:solidFill>
                <a:latin typeface="Arial" panose="020B0604020202020204" pitchFamily="34" charset="0"/>
                <a:ea typeface="Open Sans" panose="020B0606030504020204" pitchFamily="34" charset="0"/>
                <a:cs typeface="Arial" panose="020B0604020202020204" pitchFamily="34" charset="0"/>
              </a:rPr>
              <a:t>*showingtimeplus.com/solutions/listing-showcase-facts</a:t>
            </a:r>
          </a:p>
        </p:txBody>
      </p:sp>
      <p:cxnSp>
        <p:nvCxnSpPr>
          <p:cNvPr id="36" name="Straight Connector 35">
            <a:extLst>
              <a:ext uri="{FF2B5EF4-FFF2-40B4-BE49-F238E27FC236}">
                <a16:creationId xmlns:a16="http://schemas.microsoft.com/office/drawing/2014/main" id="{A2BAC44B-5E60-8AE7-7A41-3C416F3C7336}"/>
              </a:ext>
            </a:extLst>
          </p:cNvPr>
          <p:cNvCxnSpPr/>
          <p:nvPr/>
        </p:nvCxnSpPr>
        <p:spPr>
          <a:xfrm>
            <a:off x="0" y="4899621"/>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850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D0212E-71FE-E579-7A91-FCA7F5CFB75B}"/>
              </a:ext>
            </a:extLst>
          </p:cNvPr>
          <p:cNvSpPr txBox="1">
            <a:spLocks/>
          </p:cNvSpPr>
          <p:nvPr/>
        </p:nvSpPr>
        <p:spPr>
          <a:xfrm>
            <a:off x="550203" y="2388719"/>
            <a:ext cx="6671535" cy="830997"/>
          </a:xfrm>
          <a:prstGeom prst="rect">
            <a:avLst/>
          </a:prstGeom>
          <a:noFill/>
          <a:effectLst/>
        </p:spPr>
        <p:txBody>
          <a:bodyPr wrap="square" rtlCol="0">
            <a:spAutoFit/>
          </a:bodyPr>
          <a:lstStyle/>
          <a:p>
            <a:r>
              <a:rPr lang="en-US" sz="2400" spc="300" dirty="0">
                <a:solidFill>
                  <a:schemeClr val="bg1"/>
                </a:solidFill>
                <a:latin typeface="Arial" panose="020B0604020202020204" pitchFamily="34" charset="0"/>
                <a:ea typeface="Open Sans" panose="020B0606030504020204" pitchFamily="34" charset="0"/>
                <a:cs typeface="Arial" panose="020B0604020202020204" pitchFamily="34" charset="0"/>
              </a:rPr>
              <a:t>HOW TO CREATE A STANDOUT LISTING AND MARKETING PLAN</a:t>
            </a:r>
            <a:endParaRPr lang="en-CA" sz="2400" spc="3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0206C6-F494-55E9-DB1B-B27ECFB4FC60}"/>
              </a:ext>
            </a:extLst>
          </p:cNvPr>
          <p:cNvSpPr txBox="1"/>
          <p:nvPr/>
        </p:nvSpPr>
        <p:spPr>
          <a:xfrm>
            <a:off x="570870" y="3569053"/>
            <a:ext cx="6553198" cy="2089418"/>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USE PROFESSIONAL PHOTOGRAPHY, VIRTUAL    TOURS AND MORE</a:t>
            </a:r>
            <a:endPar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indent="-182880">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Listing media can help set your home apart from the competition. At [YOUR LISTING AGENCY], we’ll help you assess the best media mix to represent your home in the best light. This may include high-resolution photography, virtual tours, interactive floor plans, aerial photography and video, social media videos, amenity images, virtual staging and furniture removal, and more.</a:t>
            </a:r>
          </a:p>
        </p:txBody>
      </p:sp>
      <p:sp>
        <p:nvSpPr>
          <p:cNvPr id="10" name="TextBox 9">
            <a:extLst>
              <a:ext uri="{FF2B5EF4-FFF2-40B4-BE49-F238E27FC236}">
                <a16:creationId xmlns:a16="http://schemas.microsoft.com/office/drawing/2014/main" id="{A8335B63-E2CC-3D66-A106-8803417BC51E}"/>
              </a:ext>
            </a:extLst>
          </p:cNvPr>
          <p:cNvSpPr txBox="1"/>
          <p:nvPr/>
        </p:nvSpPr>
        <p:spPr>
          <a:xfrm>
            <a:off x="571979" y="5818535"/>
            <a:ext cx="6631618" cy="2043252"/>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STAGE THE HOME</a:t>
            </a:r>
            <a:endPar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indent="-182880">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You might also consider staging your home, especially if it’s vacant when showing. Staging can help buyers envision themselves living in the space, highlight the property’s best features, create a welcoming atmosphere for  buyers and potentially help it sell faster. We can also “virtually stage” your home, using digital technology to place furniture in ways that highlight the   layout of your home. </a:t>
            </a:r>
          </a:p>
        </p:txBody>
      </p:sp>
      <p:sp>
        <p:nvSpPr>
          <p:cNvPr id="14" name="TextBox 13">
            <a:extLst>
              <a:ext uri="{FF2B5EF4-FFF2-40B4-BE49-F238E27FC236}">
                <a16:creationId xmlns:a16="http://schemas.microsoft.com/office/drawing/2014/main" id="{FEF9442E-CDC7-A00D-D01F-A554F7C810C8}"/>
              </a:ext>
            </a:extLst>
          </p:cNvPr>
          <p:cNvSpPr txBox="1"/>
          <p:nvPr/>
        </p:nvSpPr>
        <p:spPr>
          <a:xfrm>
            <a:off x="570870" y="8103494"/>
            <a:ext cx="6631618" cy="935256"/>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EXPAND YOUR MARKETING REACH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Is your listing supported by a comprehensive marketing plan, such as dedicated emails, social media videos and expanded exposure on Zillow?</a:t>
            </a:r>
          </a:p>
        </p:txBody>
      </p:sp>
      <p:sp>
        <p:nvSpPr>
          <p:cNvPr id="15" name="TextBox 14">
            <a:extLst>
              <a:ext uri="{FF2B5EF4-FFF2-40B4-BE49-F238E27FC236}">
                <a16:creationId xmlns:a16="http://schemas.microsoft.com/office/drawing/2014/main" id="{7F220C8F-5AF3-8CFE-6D22-D3EF390C9FC2}"/>
              </a:ext>
            </a:extLst>
          </p:cNvPr>
          <p:cNvSpPr txBox="1"/>
          <p:nvPr/>
        </p:nvSpPr>
        <p:spPr>
          <a:xfrm>
            <a:off x="590120" y="9198814"/>
            <a:ext cx="6631618" cy="1212255"/>
          </a:xfrm>
          <a:prstGeom prst="rect">
            <a:avLst/>
          </a:prstGeom>
          <a:noFill/>
        </p:spPr>
        <p:txBody>
          <a:bodyPr wrap="square" rtlCol="0">
            <a:spAutoFit/>
          </a:bodyPr>
          <a:lstStyle/>
          <a:p>
            <a:pPr>
              <a:lnSpc>
                <a:spcPct val="150000"/>
              </a:lnSpc>
            </a:pPr>
            <a:r>
              <a:rPr lang="en-US" sz="1400" spc="300" dirty="0">
                <a:solidFill>
                  <a:srgbClr val="CAEBFF"/>
                </a:solidFill>
                <a:latin typeface="Arial" panose="020B0604020202020204" pitchFamily="34" charset="0"/>
                <a:ea typeface="Open Sans" panose="020B0606030504020204" pitchFamily="34" charset="0"/>
                <a:cs typeface="Arial" panose="020B0604020202020204" pitchFamily="34" charset="0"/>
              </a:rPr>
              <a:t>SELL THEM WITH SHOWCASE </a:t>
            </a:r>
          </a:p>
          <a:p>
            <a:pPr>
              <a:lnSpc>
                <a:spcPct val="150000"/>
              </a:lnSpc>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As a Showcase subscriber, we can help your listings stand out with immersive, interactive media, prioritized placement with personalized search results and expanded marketing reach on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Zillow</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a:t>
            </a:r>
          </a:p>
        </p:txBody>
      </p:sp>
      <p:cxnSp>
        <p:nvCxnSpPr>
          <p:cNvPr id="16" name="Straight Connector 15">
            <a:extLst>
              <a:ext uri="{FF2B5EF4-FFF2-40B4-BE49-F238E27FC236}">
                <a16:creationId xmlns:a16="http://schemas.microsoft.com/office/drawing/2014/main" id="{175E90B0-85E6-5727-3BD1-02CBECAE599B}"/>
              </a:ext>
            </a:extLst>
          </p:cNvPr>
          <p:cNvCxnSpPr/>
          <p:nvPr/>
        </p:nvCxnSpPr>
        <p:spPr>
          <a:xfrm>
            <a:off x="0" y="3426956"/>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412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60C83A4-1656-767C-CB3A-FFF7B95BC91F}"/>
              </a:ext>
            </a:extLst>
          </p:cNvPr>
          <p:cNvSpPr txBox="1">
            <a:spLocks/>
          </p:cNvSpPr>
          <p:nvPr/>
        </p:nvSpPr>
        <p:spPr>
          <a:xfrm>
            <a:off x="568691" y="1868448"/>
            <a:ext cx="6638189" cy="461665"/>
          </a:xfrm>
          <a:prstGeom prst="rect">
            <a:avLst/>
          </a:prstGeom>
          <a:noFill/>
          <a:effectLst/>
        </p:spPr>
        <p:txBody>
          <a:bodyPr wrap="square" rtlCol="0">
            <a:spAutoFit/>
          </a:bodyPr>
          <a:lstStyle/>
          <a:p>
            <a:r>
              <a:rPr lang="en-CA" sz="2400" spc="300" dirty="0">
                <a:solidFill>
                  <a:schemeClr val="bg1"/>
                </a:solidFill>
                <a:latin typeface="Arial" panose="020B0604020202020204" pitchFamily="34" charset="0"/>
                <a:ea typeface="Open Sans" panose="020B0606030504020204" pitchFamily="34" charset="0"/>
                <a:cs typeface="Arial" panose="020B0604020202020204" pitchFamily="34" charset="0"/>
              </a:rPr>
              <a:t>INTRODUCTION</a:t>
            </a:r>
            <a:endParaRPr lang="fr-CA" sz="2400" spc="3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14795A7-C8C8-1D0B-2DAE-FCF251118CAE}"/>
              </a:ext>
            </a:extLst>
          </p:cNvPr>
          <p:cNvSpPr txBox="1"/>
          <p:nvPr/>
        </p:nvSpPr>
        <p:spPr>
          <a:xfrm>
            <a:off x="568691" y="2751875"/>
            <a:ext cx="6491795" cy="7721729"/>
          </a:xfrm>
          <a:prstGeom prst="rect">
            <a:avLst/>
          </a:prstGeom>
          <a:noFill/>
        </p:spPr>
        <p:txBody>
          <a:bodyPr wrap="square" rtlCol="0">
            <a:spAutoFit/>
          </a:bodyPr>
          <a:lstStyle/>
          <a:p>
            <a:pPr>
              <a:lnSpc>
                <a:spcPct val="150000"/>
              </a:lnSpc>
              <a:spcAft>
                <a:spcPts val="1800"/>
              </a:spcAft>
            </a:pP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COMPANY NAME </a:t>
            </a:r>
          </a:p>
          <a:p>
            <a:pPr>
              <a:lnSpc>
                <a:spcPct val="150000"/>
              </a:lnSpc>
              <a:spcAft>
                <a:spcPts val="1800"/>
              </a:spcAft>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Provide a quick overview of your company and personal real estate selling history. Be sure to include any areas of specialty, such as working with first-time home buyers. Highlight resources that give you a competitive edge, including your digital tech tools. You may also include accreditations and current listings here if applicable. </a:t>
            </a:r>
          </a:p>
          <a:p>
            <a:pPr>
              <a:lnSpc>
                <a:spcPct val="150000"/>
              </a:lnSpc>
              <a:spcAft>
                <a:spcPts val="1800"/>
              </a:spcAft>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List any awards here: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Top Team Seller                                                                                     Innovator of the Year </a:t>
            </a:r>
          </a:p>
          <a:p>
            <a:pPr>
              <a:lnSpc>
                <a:spcPct val="150000"/>
              </a:lnSpc>
              <a:spcAft>
                <a:spcPts val="1800"/>
              </a:spcAft>
            </a:pP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Dustin Smith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Make a personal connection by sharing your bio, but make sure it’s relevant to real estate and how this is your passion.  </a:t>
            </a:r>
          </a:p>
          <a:p>
            <a:pPr>
              <a:lnSpc>
                <a:spcPct val="150000"/>
              </a:lnSpc>
              <a:spcAft>
                <a:spcPts val="1800"/>
              </a:spcAft>
            </a:pP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rPr>
              <a:t>513.555.5599                                                                                </a:t>
            </a: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agent@company.com</a:t>
            </a: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1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facebook.com</a:t>
            </a: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rPr>
              <a:t>/</a:t>
            </a:r>
            <a:r>
              <a:rPr lang="en-US" sz="11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yourprofile</a:t>
            </a: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100" spc="100" dirty="0" err="1">
                <a:solidFill>
                  <a:schemeClr val="bg1"/>
                </a:solidFill>
                <a:latin typeface="Arial" panose="020B0604020202020204" pitchFamily="34" charset="0"/>
                <a:ea typeface="Open Sans" panose="020B0606030504020204" pitchFamily="34" charset="0"/>
                <a:cs typeface="Arial" panose="020B0604020202020204" pitchFamily="34" charset="0"/>
              </a:rPr>
              <a:t>Yourtwitterhandle</a:t>
            </a:r>
            <a:r>
              <a:rPr lang="en-US" sz="11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p>
          <a:p>
            <a:pPr>
              <a:lnSpc>
                <a:spcPct val="150000"/>
              </a:lnSpc>
              <a:spcAft>
                <a:spcPts val="1800"/>
              </a:spcAft>
            </a:pP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Experience</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10 years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in selling and buying real estate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20 yearly average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transactions                                                                         </a:t>
            </a:r>
            <a:r>
              <a:rPr lang="en-US" sz="1200" b="1" spc="100" dirty="0">
                <a:solidFill>
                  <a:schemeClr val="bg1"/>
                </a:solidFill>
                <a:latin typeface="Arial" panose="020B0604020202020204" pitchFamily="34" charset="0"/>
                <a:ea typeface="Open Sans" panose="020B0606030504020204" pitchFamily="34" charset="0"/>
                <a:cs typeface="Arial" panose="020B0604020202020204" pitchFamily="34" charset="0"/>
              </a:rPr>
              <a:t>$3 million </a:t>
            </a: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dollars in sales volume for 2018 </a:t>
            </a:r>
          </a:p>
          <a:p>
            <a:pPr>
              <a:lnSpc>
                <a:spcPct val="150000"/>
              </a:lnSpc>
              <a:spcAft>
                <a:spcPts val="1800"/>
              </a:spcAft>
            </a:pPr>
            <a:r>
              <a:rPr lang="en-US" sz="1200" spc="100" dirty="0">
                <a:solidFill>
                  <a:schemeClr val="bg1"/>
                </a:solidFill>
                <a:latin typeface="Arial" panose="020B0604020202020204" pitchFamily="34" charset="0"/>
                <a:ea typeface="Open Sans" panose="020B0606030504020204" pitchFamily="34" charset="0"/>
                <a:cs typeface="Arial" panose="020B0604020202020204" pitchFamily="34" charset="0"/>
              </a:rPr>
              <a:t>This is not your resume! Keep it short and impressive. Focus on your results in selling and buying real estate. What makes you an expert? Why should they trust you with their house? What sets you apart from the competition?</a:t>
            </a:r>
          </a:p>
        </p:txBody>
      </p:sp>
      <p:cxnSp>
        <p:nvCxnSpPr>
          <p:cNvPr id="13" name="Straight Connector 12">
            <a:extLst>
              <a:ext uri="{FF2B5EF4-FFF2-40B4-BE49-F238E27FC236}">
                <a16:creationId xmlns:a16="http://schemas.microsoft.com/office/drawing/2014/main" id="{0E74340F-735D-A654-5BBB-62B2173080FF}"/>
              </a:ext>
            </a:extLst>
          </p:cNvPr>
          <p:cNvCxnSpPr/>
          <p:nvPr/>
        </p:nvCxnSpPr>
        <p:spPr>
          <a:xfrm>
            <a:off x="0" y="2579933"/>
            <a:ext cx="1684421" cy="0"/>
          </a:xfrm>
          <a:prstGeom prst="line">
            <a:avLst/>
          </a:prstGeom>
          <a:ln w="12700">
            <a:solidFill>
              <a:srgbClr val="FF66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9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29497</TotalTime>
  <Words>1613</Words>
  <Application>Microsoft Office PowerPoint</Application>
  <PresentationFormat>Custom</PresentationFormat>
  <Paragraphs>96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Robz</dc:creator>
  <cp:keywords/>
  <dc:description/>
  <cp:lastModifiedBy>Sharon Crawford</cp:lastModifiedBy>
  <cp:revision>979</cp:revision>
  <dcterms:created xsi:type="dcterms:W3CDTF">2016-05-11T14:31:01Z</dcterms:created>
  <dcterms:modified xsi:type="dcterms:W3CDTF">2024-06-17T20:04:05Z</dcterms:modified>
  <cp:category/>
</cp:coreProperties>
</file>