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085849861" r:id="rId2"/>
    <p:sldId id="2085849984" r:id="rId3"/>
    <p:sldId id="2085849597" r:id="rId4"/>
    <p:sldId id="1436" r:id="rId5"/>
    <p:sldId id="1437" r:id="rId6"/>
    <p:sldId id="2085849985" r:id="rId7"/>
    <p:sldId id="208584998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 userDrawn="1">
          <p15:clr>
            <a:srgbClr val="A4A3A4"/>
          </p15:clr>
        </p15:guide>
        <p15:guide id="2" pos="52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8ED8F8"/>
    <a:srgbClr val="14AEEF"/>
    <a:srgbClr val="14ADF0"/>
    <a:srgbClr val="83888D"/>
    <a:srgbClr val="15B1F5"/>
    <a:srgbClr val="C2C3C5"/>
    <a:srgbClr val="DEDEDE"/>
    <a:srgbClr val="72C45A"/>
    <a:srgbClr val="2F39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1" autoAdjust="0"/>
    <p:restoredTop sz="86549" autoAdjust="0"/>
  </p:normalViewPr>
  <p:slideViewPr>
    <p:cSldViewPr snapToGrid="0" snapToObjects="1">
      <p:cViewPr varScale="1">
        <p:scale>
          <a:sx n="78" d="100"/>
          <a:sy n="78" d="100"/>
        </p:scale>
        <p:origin x="1666" y="77"/>
      </p:cViewPr>
      <p:guideLst>
        <p:guide orient="horz" pos="768"/>
        <p:guide pos="5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991695024207691E-2"/>
          <c:y val="9.0590962714756446E-2"/>
          <c:w val="0.95405286078960017"/>
          <c:h val="0.82329527520791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National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BA3-4D90-AFC7-2E972C2658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555248</c:v>
                </c:pt>
                <c:pt idx="1">
                  <c:v>552408</c:v>
                </c:pt>
                <c:pt idx="2">
                  <c:v>552268</c:v>
                </c:pt>
                <c:pt idx="3">
                  <c:v>348794</c:v>
                </c:pt>
                <c:pt idx="4">
                  <c:v>491774</c:v>
                </c:pt>
                <c:pt idx="5">
                  <c:v>495660</c:v>
                </c:pt>
                <c:pt idx="6">
                  <c:v>385052</c:v>
                </c:pt>
                <c:pt idx="7" formatCode="_(* #,##0_);_(* \(#,##0\);_(* &quot;-&quot;??_);_(@_)">
                  <c:v>432028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56-4798-B91B-9611FB26C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8799600"/>
        <c:axId val="418805840"/>
      </c:barChart>
      <c:catAx>
        <c:axId val="41879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805840"/>
        <c:crosses val="autoZero"/>
        <c:auto val="1"/>
        <c:lblAlgn val="ctr"/>
        <c:lblOffset val="100"/>
        <c:noMultiLvlLbl val="0"/>
      </c:catAx>
      <c:valAx>
        <c:axId val="41880584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41879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Forecast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41-4506-BEA0-093109AD31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Average of     All 7</c:v>
                </c:pt>
                <c:pt idx="1">
                  <c:v>Goldman Sachs</c:v>
                </c:pt>
                <c:pt idx="2">
                  <c:v>Fannie Mae</c:v>
                </c:pt>
                <c:pt idx="3">
                  <c:v>MBA</c:v>
                </c:pt>
                <c:pt idx="4">
                  <c:v>HPES</c:v>
                </c:pt>
                <c:pt idx="5">
                  <c:v>Zillow</c:v>
                </c:pt>
                <c:pt idx="6">
                  <c:v>NAR</c:v>
                </c:pt>
                <c:pt idx="7">
                  <c:v>Freddie Mac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2.9285714285714284</c:v>
                </c:pt>
                <c:pt idx="1">
                  <c:v>5</c:v>
                </c:pt>
                <c:pt idx="2" formatCode="General">
                  <c:v>4.8</c:v>
                </c:pt>
                <c:pt idx="3" formatCode="General">
                  <c:v>4.0999999999999996</c:v>
                </c:pt>
                <c:pt idx="4" formatCode="General">
                  <c:v>2.4</c:v>
                </c:pt>
                <c:pt idx="5" formatCode="General">
                  <c:v>1.9</c:v>
                </c:pt>
                <c:pt idx="6" formatCode="General">
                  <c:v>1.8</c:v>
                </c:pt>
                <c:pt idx="7" formatCode="General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1-4506-BEA0-093109AD3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595295039"/>
        <c:axId val="1595311839"/>
      </c:barChart>
      <c:catAx>
        <c:axId val="1595295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5311839"/>
        <c:crosses val="autoZero"/>
        <c:auto val="1"/>
        <c:lblAlgn val="ctr"/>
        <c:lblOffset val="100"/>
        <c:noMultiLvlLbl val="0"/>
      </c:catAx>
      <c:valAx>
        <c:axId val="159531183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15952950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3.78E-2</c:v>
                </c:pt>
                <c:pt idx="1">
                  <c:v>3.3599999999999998E-2</c:v>
                </c:pt>
                <c:pt idx="2">
                  <c:v>3.8699999999999998E-2</c:v>
                </c:pt>
                <c:pt idx="3">
                  <c:v>4.1799999999999997E-2</c:v>
                </c:pt>
                <c:pt idx="4">
                  <c:v>4.1099999999999998E-2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20-48BE-B037-41726B2EFC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1742149935"/>
        <c:axId val="1742163663"/>
      </c:barChart>
      <c:catAx>
        <c:axId val="1742149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2163663"/>
        <c:crosses val="autoZero"/>
        <c:auto val="1"/>
        <c:lblAlgn val="ctr"/>
        <c:lblOffset val="100"/>
        <c:noMultiLvlLbl val="0"/>
      </c:catAx>
      <c:valAx>
        <c:axId val="1742163663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742149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573067175931999E-2"/>
          <c:y val="3.1408849407983289E-2"/>
          <c:w val="0.96631828791279684"/>
          <c:h val="0.87314911565383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2D-4F5C-95F2-414E829AF0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32D-4F5C-95F2-414E829AF0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DE8-44C5-9627-383A1BF331A3}"/>
              </c:ext>
            </c:extLst>
          </c:dPt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2000" b="0" i="0" u="none" strike="noStrike" kern="1200" baseline="0">
                        <a:solidFill>
                          <a:srgbClr val="303840">
                            <a:lumMod val="75000"/>
                            <a:lumOff val="25000"/>
                          </a:srgb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3C43F3B-46A9-4786-8298-468462E498B8}" type="VALUE">
                      <a:rPr lang="en-US" sz="2000" b="0" i="0" u="none" strike="noStrike" kern="1200" baseline="0">
                        <a:solidFill>
                          <a:srgbClr val="303840">
                            <a:lumMod val="75000"/>
                            <a:lumOff val="25000"/>
                          </a:srgbClr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lang="en-US" sz="2000">
                          <a:solidFill>
                            <a:srgbClr val="303840">
                              <a:lumMod val="75000"/>
                              <a:lumOff val="25000"/>
                            </a:srgbClr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2000" b="0" i="0" u="none" strike="noStrike" kern="1200" baseline="0">
                      <a:solidFill>
                        <a:srgbClr val="303840">
                          <a:lumMod val="75000"/>
                          <a:lumOff val="25000"/>
                        </a:srgb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32D-4F5C-95F2-414E829AF0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</c:strCache>
            </c:strRef>
          </c:cat>
          <c:val>
            <c:numRef>
              <c:f>Sheet1!$B$2:$B$7</c:f>
              <c:numCache>
                <c:formatCode>"$"#,##0_);[Red]\("$"#,##0\)</c:formatCode>
                <c:ptCount val="6"/>
                <c:pt idx="0">
                  <c:v>400000</c:v>
                </c:pt>
                <c:pt idx="1">
                  <c:v>415120</c:v>
                </c:pt>
                <c:pt idx="2">
                  <c:v>429068</c:v>
                </c:pt>
                <c:pt idx="3">
                  <c:v>445673</c:v>
                </c:pt>
                <c:pt idx="4">
                  <c:v>464302</c:v>
                </c:pt>
                <c:pt idx="5">
                  <c:v>483385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33-44BC-8B9F-F38B3E5BA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340960"/>
        <c:axId val="55339296"/>
      </c:barChart>
      <c:catAx>
        <c:axId val="5534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339296"/>
        <c:crosses val="autoZero"/>
        <c:auto val="1"/>
        <c:lblAlgn val="ctr"/>
        <c:lblOffset val="100"/>
        <c:noMultiLvlLbl val="0"/>
      </c:catAx>
      <c:valAx>
        <c:axId val="55339296"/>
        <c:scaling>
          <c:orientation val="minMax"/>
          <c:max val="500000"/>
          <c:min val="200000"/>
        </c:scaling>
        <c:delete val="1"/>
        <c:axPos val="l"/>
        <c:numFmt formatCode="&quot;$&quot;#,##0_);[Red]\(&quot;$&quot;#,##0\)" sourceLinked="1"/>
        <c:majorTickMark val="out"/>
        <c:minorTickMark val="none"/>
        <c:tickLblPos val="nextTo"/>
        <c:crossAx val="55340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07090569499558E-2"/>
          <c:y val="3.5802948132499915E-2"/>
          <c:w val="0.93326013187805201"/>
          <c:h val="0.907632213797753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Rates</c:v>
                </c:pt>
              </c:strCache>
            </c:strRef>
          </c:tx>
          <c:spPr>
            <a:ln w="5715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strRef>
              <c:f>Sheet1!$A$2:$A$85</c:f>
              <c:strCache>
                <c:ptCount val="84"/>
                <c:pt idx="0">
                  <c:v>1/2</c:v>
                </c:pt>
                <c:pt idx="21">
                  <c:v>2/1</c:v>
                </c:pt>
                <c:pt idx="41">
                  <c:v>3/1</c:v>
                </c:pt>
                <c:pt idx="61">
                  <c:v>4/1</c:v>
                </c:pt>
                <c:pt idx="83">
                  <c:v>5/1</c:v>
                </c:pt>
              </c:strCache>
            </c:strRef>
          </c:cat>
          <c:val>
            <c:numRef>
              <c:f>Sheet1!$B$2:$B$85</c:f>
              <c:numCache>
                <c:formatCode>General</c:formatCode>
                <c:ptCount val="84"/>
                <c:pt idx="0">
                  <c:v>6.72</c:v>
                </c:pt>
                <c:pt idx="1">
                  <c:v>6.7</c:v>
                </c:pt>
                <c:pt idx="2">
                  <c:v>6.76</c:v>
                </c:pt>
                <c:pt idx="3">
                  <c:v>6.75</c:v>
                </c:pt>
                <c:pt idx="4">
                  <c:v>6.74</c:v>
                </c:pt>
                <c:pt idx="5">
                  <c:v>6.8</c:v>
                </c:pt>
                <c:pt idx="6">
                  <c:v>6.78</c:v>
                </c:pt>
                <c:pt idx="7">
                  <c:v>6.72</c:v>
                </c:pt>
                <c:pt idx="8">
                  <c:v>6.69</c:v>
                </c:pt>
                <c:pt idx="9">
                  <c:v>6.77</c:v>
                </c:pt>
                <c:pt idx="10">
                  <c:v>6.88</c:v>
                </c:pt>
                <c:pt idx="11">
                  <c:v>6.89</c:v>
                </c:pt>
                <c:pt idx="12">
                  <c:v>6.92</c:v>
                </c:pt>
                <c:pt idx="13">
                  <c:v>6.87</c:v>
                </c:pt>
                <c:pt idx="14">
                  <c:v>6.92</c:v>
                </c:pt>
                <c:pt idx="15">
                  <c:v>6.95</c:v>
                </c:pt>
                <c:pt idx="16">
                  <c:v>6.9</c:v>
                </c:pt>
                <c:pt idx="17">
                  <c:v>6.9</c:v>
                </c:pt>
                <c:pt idx="18">
                  <c:v>6.88</c:v>
                </c:pt>
                <c:pt idx="19">
                  <c:v>6.87</c:v>
                </c:pt>
                <c:pt idx="20">
                  <c:v>6.75</c:v>
                </c:pt>
                <c:pt idx="21">
                  <c:v>6.63</c:v>
                </c:pt>
                <c:pt idx="22">
                  <c:v>6.92</c:v>
                </c:pt>
                <c:pt idx="23">
                  <c:v>7.04</c:v>
                </c:pt>
                <c:pt idx="24">
                  <c:v>6.96</c:v>
                </c:pt>
                <c:pt idx="25">
                  <c:v>6.95</c:v>
                </c:pt>
                <c:pt idx="26">
                  <c:v>6.97</c:v>
                </c:pt>
                <c:pt idx="27">
                  <c:v>6.98</c:v>
                </c:pt>
                <c:pt idx="28">
                  <c:v>6.96</c:v>
                </c:pt>
                <c:pt idx="29">
                  <c:v>7.13</c:v>
                </c:pt>
                <c:pt idx="30">
                  <c:v>7.09</c:v>
                </c:pt>
                <c:pt idx="31">
                  <c:v>7.03</c:v>
                </c:pt>
                <c:pt idx="32">
                  <c:v>7.14</c:v>
                </c:pt>
                <c:pt idx="33">
                  <c:v>7.11</c:v>
                </c:pt>
                <c:pt idx="34">
                  <c:v>7.14</c:v>
                </c:pt>
                <c:pt idx="35">
                  <c:v>7.16</c:v>
                </c:pt>
                <c:pt idx="36">
                  <c:v>7.08</c:v>
                </c:pt>
                <c:pt idx="37">
                  <c:v>7.13</c:v>
                </c:pt>
                <c:pt idx="38">
                  <c:v>7.16</c:v>
                </c:pt>
                <c:pt idx="39">
                  <c:v>7.15</c:v>
                </c:pt>
                <c:pt idx="40" formatCode="0.00">
                  <c:v>7.1</c:v>
                </c:pt>
                <c:pt idx="41">
                  <c:v>7.08</c:v>
                </c:pt>
                <c:pt idx="42">
                  <c:v>7.09</c:v>
                </c:pt>
                <c:pt idx="43">
                  <c:v>7.03</c:v>
                </c:pt>
                <c:pt idx="44">
                  <c:v>6.97</c:v>
                </c:pt>
                <c:pt idx="45">
                  <c:v>6.92</c:v>
                </c:pt>
                <c:pt idx="46" formatCode="0.00">
                  <c:v>6.85</c:v>
                </c:pt>
                <c:pt idx="47">
                  <c:v>6.87</c:v>
                </c:pt>
                <c:pt idx="48">
                  <c:v>6.92</c:v>
                </c:pt>
                <c:pt idx="49">
                  <c:v>6.94</c:v>
                </c:pt>
                <c:pt idx="50">
                  <c:v>7.02</c:v>
                </c:pt>
                <c:pt idx="51">
                  <c:v>7.09</c:v>
                </c:pt>
                <c:pt idx="52">
                  <c:v>7.11</c:v>
                </c:pt>
                <c:pt idx="53">
                  <c:v>7.11</c:v>
                </c:pt>
                <c:pt idx="54">
                  <c:v>7.03</c:v>
                </c:pt>
                <c:pt idx="55">
                  <c:v>6.96</c:v>
                </c:pt>
                <c:pt idx="56">
                  <c:v>6.91</c:v>
                </c:pt>
                <c:pt idx="57">
                  <c:v>6.92</c:v>
                </c:pt>
                <c:pt idx="58">
                  <c:v>6.91</c:v>
                </c:pt>
                <c:pt idx="59">
                  <c:v>6.91</c:v>
                </c:pt>
                <c:pt idx="60">
                  <c:v>6.91</c:v>
                </c:pt>
                <c:pt idx="61">
                  <c:v>7.05</c:v>
                </c:pt>
                <c:pt idx="62">
                  <c:v>7.06</c:v>
                </c:pt>
                <c:pt idx="63">
                  <c:v>7.07</c:v>
                </c:pt>
                <c:pt idx="64">
                  <c:v>6.99</c:v>
                </c:pt>
                <c:pt idx="65">
                  <c:v>7.01</c:v>
                </c:pt>
                <c:pt idx="66">
                  <c:v>7.11</c:v>
                </c:pt>
                <c:pt idx="67">
                  <c:v>7.06</c:v>
                </c:pt>
                <c:pt idx="68">
                  <c:v>7.34</c:v>
                </c:pt>
                <c:pt idx="69">
                  <c:v>7.37</c:v>
                </c:pt>
                <c:pt idx="70">
                  <c:v>7.3</c:v>
                </c:pt>
                <c:pt idx="71">
                  <c:v>7.44</c:v>
                </c:pt>
                <c:pt idx="72">
                  <c:v>7.5</c:v>
                </c:pt>
                <c:pt idx="73">
                  <c:v>7.41</c:v>
                </c:pt>
                <c:pt idx="74">
                  <c:v>7.43</c:v>
                </c:pt>
                <c:pt idx="75">
                  <c:v>7.44</c:v>
                </c:pt>
                <c:pt idx="76">
                  <c:v>7.43</c:v>
                </c:pt>
                <c:pt idx="77">
                  <c:v>7.38</c:v>
                </c:pt>
                <c:pt idx="78">
                  <c:v>7.39</c:v>
                </c:pt>
                <c:pt idx="79">
                  <c:v>7.52</c:v>
                </c:pt>
                <c:pt idx="80">
                  <c:v>7.45</c:v>
                </c:pt>
                <c:pt idx="81">
                  <c:v>7.43</c:v>
                </c:pt>
                <c:pt idx="82">
                  <c:v>7.51</c:v>
                </c:pt>
                <c:pt idx="83" formatCode="0.00">
                  <c:v>7.41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A21-4D73-ABB2-5522422A2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3474464"/>
        <c:axId val="1063474048"/>
      </c:lineChart>
      <c:catAx>
        <c:axId val="10634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474048"/>
        <c:crosses val="autoZero"/>
        <c:auto val="1"/>
        <c:lblAlgn val="ctr"/>
        <c:lblOffset val="100"/>
        <c:noMultiLvlLbl val="0"/>
      </c:catAx>
      <c:valAx>
        <c:axId val="1063474048"/>
        <c:scaling>
          <c:orientation val="minMax"/>
          <c:max val="7.5"/>
          <c:min val="5.5"/>
        </c:scaling>
        <c:delete val="0"/>
        <c:axPos val="l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3474464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5EC84-F3D1-C54B-A30F-FF33BB441B79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1AAD4-5556-D24A-BEF8-D18070DA1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72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1AAD4-5556-D24A-BEF8-D18070DA12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39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https://www.realtor.com/research/data/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1AAD4-5556-D24A-BEF8-D18070DA12B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023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https://www.goldmansachs.com/intelligence/pages/us-home-prices-forecast-to-climb-as-mortgage-rates-fall-in-2024.html</a:t>
            </a:r>
          </a:p>
          <a:p>
            <a:r>
              <a:rPr lang="en-US"/>
              <a:t>https://img03.en25.com/Web/MortgageBankersAssociation/%7B3a3cfcd7-a920-4329-8953-167a89666546%7D_Mortgage_Finance_Forecast_Apr_2024.pdf</a:t>
            </a:r>
          </a:p>
          <a:p>
            <a:r>
              <a:rPr lang="en-US"/>
              <a:t>https://www.zillow.com/research/home-value-sales-forecast-33822/</a:t>
            </a:r>
          </a:p>
          <a:p>
            <a:r>
              <a:rPr lang="en-US"/>
              <a:t>https://www.fanniemae.com/media/50986/display</a:t>
            </a:r>
          </a:p>
          <a:p>
            <a:r>
              <a:rPr lang="en-US"/>
              <a:t>https://www.freddiemac.com/research/forecast/20240418-economic-growth-moderated-labor-market-robust</a:t>
            </a:r>
          </a:p>
          <a:p>
            <a:r>
              <a:rPr lang="en-US"/>
              <a:t>https://pulsenomics.com/surveys/</a:t>
            </a:r>
          </a:p>
          <a:p>
            <a:r>
              <a:rPr lang="en-US"/>
              <a:t>https://www.nar.realtor/newsroom/pending-home-sales-ascended-3-4-in-march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1145">
              <a:defRPr/>
            </a:pPr>
            <a:fld id="{C761AAD4-5556-D24A-BEF8-D18070DA12B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71145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19751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https://pulsenomics.com/surveys/#home-price-expectations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1AAD4-5556-D24A-BEF8-D18070DA12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400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https://pulsenomics.com/surveys/#home-price-expectations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1AAD4-5556-D24A-BEF8-D18070DA12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917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r>
              <a:rPr lang="en-US"/>
              <a:t>https://www.fanniemae.com/media/50986/display</a:t>
            </a:r>
          </a:p>
          <a:p>
            <a:pPr defTabSz="942289">
              <a:defRPr/>
            </a:pPr>
            <a:r>
              <a:rPr lang="en-US"/>
              <a:t>https://img03.en25.com/Web/MortgageBankersAssociation/%7B3a3cfcd7-a920-4329-8953-167a89666546%7D_Mortgage_Finance_Forecast_Apr_2024.pdf</a:t>
            </a:r>
          </a:p>
          <a:p>
            <a:pPr defTabSz="942289">
              <a:defRPr/>
            </a:pPr>
            <a:r>
              <a:rPr lang="en-US"/>
              <a:t>https://cdn.nar.realtor/sites/default/files/documents/forecast-q2-2024-us-economic-outlook-04-25-2024.pdf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1145">
              <a:defRPr/>
            </a:pPr>
            <a:fld id="{C761AAD4-5556-D24A-BEF8-D18070DA12B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71145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5991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https://www.mortgagenewsdaily.com/mortgage-rates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61AAD4-5556-D24A-BEF8-D18070DA12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2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DB01F3-BAC8-4241-A2CA-F7E48744B6C7}"/>
              </a:ext>
            </a:extLst>
          </p:cNvPr>
          <p:cNvSpPr/>
          <p:nvPr userDrawn="1"/>
        </p:nvSpPr>
        <p:spPr>
          <a:xfrm>
            <a:off x="0" y="0"/>
            <a:ext cx="9144000" cy="95794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9031CF-342E-AD45-AD90-1B0E57E624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541932-45EF-644E-A7DD-3138C507C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381001"/>
            <a:ext cx="8382000" cy="35449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7560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-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DB01F3-BAC8-4241-A2CA-F7E48744B6C7}"/>
              </a:ext>
            </a:extLst>
          </p:cNvPr>
          <p:cNvSpPr/>
          <p:nvPr userDrawn="1"/>
        </p:nvSpPr>
        <p:spPr>
          <a:xfrm>
            <a:off x="0" y="0"/>
            <a:ext cx="9144000" cy="95794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9031CF-342E-AD45-AD90-1B0E57E624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541932-45EF-644E-A7DD-3138C507C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1"/>
            <a:ext cx="8382000" cy="35449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E4F837-D912-D94A-94A0-7B77E4117DA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81002" y="1406151"/>
            <a:ext cx="8381998" cy="50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map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067A7E9-8253-B04C-B93F-A56C512463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915297"/>
            <a:ext cx="8385175" cy="30845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74982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-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DB01F3-BAC8-4241-A2CA-F7E48744B6C7}"/>
              </a:ext>
            </a:extLst>
          </p:cNvPr>
          <p:cNvSpPr/>
          <p:nvPr userDrawn="1"/>
        </p:nvSpPr>
        <p:spPr>
          <a:xfrm>
            <a:off x="0" y="0"/>
            <a:ext cx="9144000" cy="95794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9031CF-342E-AD45-AD90-1B0E57E624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541932-45EF-644E-A7DD-3138C507C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1"/>
            <a:ext cx="8382000" cy="35449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E4F837-D912-D94A-94A0-7B77E4117DAB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708562" y="1016888"/>
            <a:ext cx="7572619" cy="585216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map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942B65D-D34D-8247-8935-E44B615B0D2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933933"/>
            <a:ext cx="8385175" cy="30845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978369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6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-With-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DB01F3-BAC8-4241-A2CA-F7E48744B6C7}"/>
              </a:ext>
            </a:extLst>
          </p:cNvPr>
          <p:cNvSpPr/>
          <p:nvPr userDrawn="1"/>
        </p:nvSpPr>
        <p:spPr>
          <a:xfrm>
            <a:off x="0" y="0"/>
            <a:ext cx="9144000" cy="95794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9031CF-342E-AD45-AD90-1B0E57E624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541932-45EF-644E-A7DD-3138C507C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381001"/>
            <a:ext cx="8382000" cy="35449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B057E-2027-3E4D-981E-B885D2865D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963750"/>
            <a:ext cx="8385175" cy="308458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00986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-Long-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DB01F3-BAC8-4241-A2CA-F7E48744B6C7}"/>
              </a:ext>
            </a:extLst>
          </p:cNvPr>
          <p:cNvSpPr/>
          <p:nvPr userDrawn="1"/>
        </p:nvSpPr>
        <p:spPr>
          <a:xfrm>
            <a:off x="0" y="0"/>
            <a:ext cx="9144000" cy="95794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9031CF-342E-AD45-AD90-1B0E57E624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1541932-45EF-644E-A7DD-3138C507C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381001"/>
            <a:ext cx="8382000" cy="35449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8AEAE57-D98F-A44B-83B3-908CCB1D24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049338"/>
            <a:ext cx="8382000" cy="5313362"/>
          </a:xfrm>
        </p:spPr>
        <p:txBody>
          <a:bodyPr lIns="0" t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lnSpc>
                <a:spcPct val="100000"/>
              </a:lnSpc>
              <a:buNone/>
              <a:defRPr sz="1800"/>
            </a:lvl2pPr>
            <a:lvl3pPr marL="914400" indent="0">
              <a:lnSpc>
                <a:spcPct val="100000"/>
              </a:lnSpc>
              <a:buNone/>
              <a:defRPr sz="1800"/>
            </a:lvl3pPr>
            <a:lvl4pPr marL="1371600" indent="0">
              <a:lnSpc>
                <a:spcPct val="100000"/>
              </a:lnSpc>
              <a:buNone/>
              <a:defRPr sz="1800"/>
            </a:lvl4pPr>
            <a:lvl5pPr marL="1828800" indent="0">
              <a:lnSpc>
                <a:spcPct val="100000"/>
              </a:lnSpc>
              <a:buNone/>
              <a:defRPr sz="1800"/>
            </a:lvl5pPr>
          </a:lstStyle>
          <a:p>
            <a:pPr lvl="0"/>
            <a:r>
              <a:rPr lang="en-US" dirty="0"/>
              <a:t>Longer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208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eaway-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9AAD0FF-7C56-654B-85B1-9D7DF5B21827}"/>
              </a:ext>
            </a:extLst>
          </p:cNvPr>
          <p:cNvSpPr/>
          <p:nvPr userDrawn="1"/>
        </p:nvSpPr>
        <p:spPr>
          <a:xfrm>
            <a:off x="0" y="0"/>
            <a:ext cx="3048000" cy="6869151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1"/>
            <a:ext cx="2291080" cy="6858000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Takeaway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68755" y="381000"/>
            <a:ext cx="5294245" cy="5981700"/>
          </a:xfrm>
        </p:spPr>
        <p:txBody>
          <a:bodyPr lIns="0" tIns="0" rIns="0" bIns="0" anchor="ctr" anchorCtr="0">
            <a:noAutofit/>
          </a:bodyPr>
          <a:lstStyle>
            <a:lvl1pPr marL="365760" indent="-36576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14ADF0"/>
              </a:buClr>
              <a:buFont typeface="+mj-lt"/>
              <a:buAutoNum type="arabicPeriod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Numbered list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790B2EE-6972-B54C-B334-238E6FD171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</p:spTree>
    <p:extLst>
      <p:ext uri="{BB962C8B-B14F-4D97-AF65-F5344CB8AC3E}">
        <p14:creationId xmlns:p14="http://schemas.microsoft.com/office/powerpoint/2010/main" val="1987863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">
          <p15:clr>
            <a:srgbClr val="FBAE40"/>
          </p15:clr>
        </p15:guide>
        <p15:guide id="2" pos="240">
          <p15:clr>
            <a:srgbClr val="FBAE40"/>
          </p15:clr>
        </p15:guide>
        <p15:guide id="3" pos="5520">
          <p15:clr>
            <a:srgbClr val="FBAE40"/>
          </p15:clr>
        </p15:guide>
        <p15:guide id="4" orient="horz" pos="40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eaway-Bullete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9AAD0FF-7C56-654B-85B1-9D7DF5B21827}"/>
              </a:ext>
            </a:extLst>
          </p:cNvPr>
          <p:cNvSpPr/>
          <p:nvPr userDrawn="1"/>
        </p:nvSpPr>
        <p:spPr>
          <a:xfrm>
            <a:off x="0" y="0"/>
            <a:ext cx="3048000" cy="6869151"/>
          </a:xfrm>
          <a:prstGeom prst="rect">
            <a:avLst/>
          </a:prstGeom>
          <a:solidFill>
            <a:srgbClr val="14A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000" y="0"/>
            <a:ext cx="2291080" cy="6858000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Slide Takeaway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68755" y="381001"/>
            <a:ext cx="5294245" cy="5981699"/>
          </a:xfrm>
        </p:spPr>
        <p:txBody>
          <a:bodyPr lIns="0" tIns="0" rIns="0" bIns="0" anchor="ctr" anchorCtr="0">
            <a:noAutofit/>
          </a:bodyPr>
          <a:lstStyle>
            <a:lvl1pPr marL="365760" indent="-36576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14ADF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Bullet point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790B2EE-6972-B54C-B334-238E6FD171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6481046"/>
            <a:ext cx="8375650" cy="218439"/>
          </a:xfrm>
        </p:spPr>
        <p:txBody>
          <a:bodyPr lIns="0" rIns="0">
            <a:noAutofit/>
          </a:bodyPr>
          <a:lstStyle>
            <a:lvl1pPr marL="0" indent="0" algn="r">
              <a:buNone/>
              <a:defRPr sz="1200" b="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Source: XYZ</a:t>
            </a:r>
          </a:p>
        </p:txBody>
      </p:sp>
    </p:spTree>
    <p:extLst>
      <p:ext uri="{BB962C8B-B14F-4D97-AF65-F5344CB8AC3E}">
        <p14:creationId xmlns:p14="http://schemas.microsoft.com/office/powerpoint/2010/main" val="2681374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" userDrawn="1">
          <p15:clr>
            <a:srgbClr val="FBAE40"/>
          </p15:clr>
        </p15:guide>
        <p15:guide id="2" pos="240" userDrawn="1">
          <p15:clr>
            <a:srgbClr val="FBAE40"/>
          </p15:clr>
        </p15:guide>
        <p15:guide id="3" pos="5520" userDrawn="1">
          <p15:clr>
            <a:srgbClr val="FBAE40"/>
          </p15:clr>
        </p15:guide>
        <p15:guide id="4" orient="horz" pos="4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ert-Quote">
    <p:bg>
      <p:bgPr>
        <a:solidFill>
          <a:srgbClr val="14A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4D9CF3-7E98-2B47-BA5D-AF02787823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80999" y="427697"/>
            <a:ext cx="801757" cy="803093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75E6C5C-FD43-E74F-95BF-E47D09E94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1500809"/>
            <a:ext cx="8388350" cy="4293566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defRPr sz="3400">
                <a:solidFill>
                  <a:schemeClr val="bg1"/>
                </a:solidFill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Quote here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BDEEA11-C77A-1B42-A787-60046794C4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096001"/>
            <a:ext cx="8382000" cy="3810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200" b="1"/>
            </a:lvl2pPr>
            <a:lvl3pPr marL="914400" indent="0">
              <a:buNone/>
              <a:defRPr sz="2200" b="1"/>
            </a:lvl3pPr>
            <a:lvl4pPr marL="1371600" indent="0">
              <a:buNone/>
              <a:defRPr sz="2200" b="1"/>
            </a:lvl4pPr>
            <a:lvl5pPr marL="1828800" indent="0">
              <a:buNone/>
              <a:defRPr sz="2200" b="1"/>
            </a:lvl5pPr>
          </a:lstStyle>
          <a:p>
            <a:pPr lvl="0"/>
            <a:r>
              <a:rPr lang="en-US" dirty="0"/>
              <a:t>- Name, Title, Company</a:t>
            </a:r>
          </a:p>
        </p:txBody>
      </p:sp>
    </p:spTree>
    <p:extLst>
      <p:ext uri="{BB962C8B-B14F-4D97-AF65-F5344CB8AC3E}">
        <p14:creationId xmlns:p14="http://schemas.microsoft.com/office/powerpoint/2010/main" val="478080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eaway-Sing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33659-DD88-9F42-87D0-9E1A0E90E5FA}"/>
              </a:ext>
            </a:extLst>
          </p:cNvPr>
          <p:cNvSpPr/>
          <p:nvPr userDrawn="1"/>
        </p:nvSpPr>
        <p:spPr>
          <a:xfrm>
            <a:off x="0" y="0"/>
            <a:ext cx="9144000" cy="864704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rgbClr val="14ADF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1639957"/>
            <a:ext cx="8382000" cy="4837043"/>
          </a:xfrm>
        </p:spPr>
        <p:txBody>
          <a:bodyPr lIns="0" tIns="0" rIns="0" bIns="0" anchor="ctr" anchorCtr="1">
            <a:noAutofit/>
          </a:bodyPr>
          <a:lstStyle>
            <a:lvl1pPr algn="ctr">
              <a:lnSpc>
                <a:spcPct val="100000"/>
              </a:lnSpc>
              <a:defRPr sz="3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Takeaway Here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983BA2E-DC0B-664A-A508-629B600C8143}"/>
              </a:ext>
            </a:extLst>
          </p:cNvPr>
          <p:cNvSpPr/>
          <p:nvPr userDrawn="1"/>
        </p:nvSpPr>
        <p:spPr>
          <a:xfrm>
            <a:off x="4030663" y="381000"/>
            <a:ext cx="1082674" cy="1082674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21">
            <a:extLst>
              <a:ext uri="{FF2B5EF4-FFF2-40B4-BE49-F238E27FC236}">
                <a16:creationId xmlns:a16="http://schemas.microsoft.com/office/drawing/2014/main" id="{57BDA958-B606-B549-B4BB-8F1FF39C1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114800" y="465137"/>
            <a:ext cx="914400" cy="914400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replace image</a:t>
            </a:r>
          </a:p>
        </p:txBody>
      </p:sp>
    </p:spTree>
    <p:extLst>
      <p:ext uri="{BB962C8B-B14F-4D97-AF65-F5344CB8AC3E}">
        <p14:creationId xmlns:p14="http://schemas.microsoft.com/office/powerpoint/2010/main" val="106517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-1">
    <p:bg>
      <p:bgPr>
        <a:solidFill>
          <a:srgbClr val="14AD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33659-DD88-9F42-87D0-9E1A0E90E5FA}"/>
              </a:ext>
            </a:extLst>
          </p:cNvPr>
          <p:cNvSpPr/>
          <p:nvPr userDrawn="1"/>
        </p:nvSpPr>
        <p:spPr>
          <a:xfrm>
            <a:off x="0" y="0"/>
            <a:ext cx="9144000" cy="864704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rgbClr val="14ADF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1639957"/>
            <a:ext cx="8382000" cy="4837043"/>
          </a:xfrm>
        </p:spPr>
        <p:txBody>
          <a:bodyPr lIns="0" tIns="0" rIns="0" bIns="0" anchor="ctr" anchorCtr="1">
            <a:noAutofit/>
          </a:bodyPr>
          <a:lstStyle>
            <a:lvl1pPr algn="ctr">
              <a:lnSpc>
                <a:spcPct val="100000"/>
              </a:lnSpc>
              <a:defRPr sz="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 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983BA2E-DC0B-664A-A508-629B600C8143}"/>
              </a:ext>
            </a:extLst>
          </p:cNvPr>
          <p:cNvSpPr/>
          <p:nvPr userDrawn="1"/>
        </p:nvSpPr>
        <p:spPr>
          <a:xfrm>
            <a:off x="4030663" y="381000"/>
            <a:ext cx="1082674" cy="1082674"/>
          </a:xfrm>
          <a:prstGeom prst="ellipse">
            <a:avLst/>
          </a:prstGeom>
          <a:solidFill>
            <a:schemeClr val="bg1"/>
          </a:solidFill>
          <a:ln w="63500">
            <a:solidFill>
              <a:srgbClr val="14A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21">
            <a:extLst>
              <a:ext uri="{FF2B5EF4-FFF2-40B4-BE49-F238E27FC236}">
                <a16:creationId xmlns:a16="http://schemas.microsoft.com/office/drawing/2014/main" id="{57BDA958-B606-B549-B4BB-8F1FF39C1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114800" y="465137"/>
            <a:ext cx="914400" cy="914400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replace image</a:t>
            </a:r>
          </a:p>
        </p:txBody>
      </p:sp>
    </p:spTree>
    <p:extLst>
      <p:ext uri="{BB962C8B-B14F-4D97-AF65-F5344CB8AC3E}">
        <p14:creationId xmlns:p14="http://schemas.microsoft.com/office/powerpoint/2010/main" val="299057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6B2F37F-9D68-CC46-BA8F-7AEACE4D2F4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3419061"/>
            <a:ext cx="9144000" cy="34389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photo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C5BE6B-DF87-5443-8C85-A8EC575C69F1}"/>
              </a:ext>
            </a:extLst>
          </p:cNvPr>
          <p:cNvSpPr/>
          <p:nvPr userDrawn="1"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14ADF0"/>
          </a:solidFill>
          <a:ln>
            <a:noFill/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2C0508-A3FF-B544-9C08-C92EFC28EB7C}"/>
              </a:ext>
            </a:extLst>
          </p:cNvPr>
          <p:cNvSpPr/>
          <p:nvPr userDrawn="1"/>
        </p:nvSpPr>
        <p:spPr>
          <a:xfrm>
            <a:off x="8255000" y="0"/>
            <a:ext cx="889000" cy="3429000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rgbClr val="14ADF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28F066A-9A81-9A47-8ADF-2DA3FBFC9A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0"/>
            <a:ext cx="7858125" cy="3429000"/>
          </a:xfrm>
        </p:spPr>
        <p:txBody>
          <a:bodyPr wrap="square"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4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CE2DCCE-664F-FB43-8AAF-F78641D426D1}"/>
              </a:ext>
            </a:extLst>
          </p:cNvPr>
          <p:cNvSpPr/>
          <p:nvPr userDrawn="1"/>
        </p:nvSpPr>
        <p:spPr>
          <a:xfrm>
            <a:off x="7739289" y="1173163"/>
            <a:ext cx="1082674" cy="1082674"/>
          </a:xfrm>
          <a:prstGeom prst="ellipse">
            <a:avLst/>
          </a:prstGeom>
          <a:solidFill>
            <a:schemeClr val="bg1"/>
          </a:solidFill>
          <a:ln w="63500">
            <a:solidFill>
              <a:srgbClr val="14AD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icture Placeholder 21">
            <a:extLst>
              <a:ext uri="{FF2B5EF4-FFF2-40B4-BE49-F238E27FC236}">
                <a16:creationId xmlns:a16="http://schemas.microsoft.com/office/drawing/2014/main" id="{5502D462-75B2-554D-A735-99FF94B3C07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23426" y="1257300"/>
            <a:ext cx="914400" cy="914400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replace image</a:t>
            </a:r>
          </a:p>
        </p:txBody>
      </p:sp>
    </p:spTree>
    <p:extLst>
      <p:ext uri="{BB962C8B-B14F-4D97-AF65-F5344CB8AC3E}">
        <p14:creationId xmlns:p14="http://schemas.microsoft.com/office/powerpoint/2010/main" val="355286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81001"/>
            <a:ext cx="8382000" cy="871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5624"/>
            <a:ext cx="8382000" cy="465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642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9" r:id="rId2"/>
    <p:sldLayoutId id="2147483682" r:id="rId3"/>
    <p:sldLayoutId id="2147483673" r:id="rId4"/>
    <p:sldLayoutId id="2147483661" r:id="rId5"/>
    <p:sldLayoutId id="2147483674" r:id="rId6"/>
    <p:sldLayoutId id="2147483662" r:id="rId7"/>
    <p:sldLayoutId id="2147483677" r:id="rId8"/>
    <p:sldLayoutId id="2147483676" r:id="rId9"/>
    <p:sldLayoutId id="2147483684" r:id="rId10"/>
    <p:sldLayoutId id="2147483683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" userDrawn="1">
          <p15:clr>
            <a:srgbClr val="F26B43"/>
          </p15:clr>
        </p15:guide>
        <p15:guide id="2" pos="240" userDrawn="1">
          <p15:clr>
            <a:srgbClr val="F26B43"/>
          </p15:clr>
        </p15:guide>
        <p15:guide id="3" pos="5520" userDrawn="1">
          <p15:clr>
            <a:srgbClr val="F26B43"/>
          </p15:clr>
        </p15:guide>
        <p15:guide id="4" orient="horz" pos="4080" userDrawn="1">
          <p15:clr>
            <a:srgbClr val="F26B43"/>
          </p15:clr>
        </p15:guide>
        <p15:guide id="5" orient="horz" pos="40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5E799-E697-CE25-1241-D723AF367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en-US" sz="2800" b="0" dirty="0"/>
            </a:br>
            <a:br>
              <a:rPr lang="en-US" sz="2800" b="0" dirty="0"/>
            </a:br>
            <a:r>
              <a:rPr lang="en-US" sz="4000" dirty="0"/>
              <a:t>Top 5 </a:t>
            </a:r>
            <a:br>
              <a:rPr lang="en-US" sz="4000" dirty="0"/>
            </a:br>
            <a:r>
              <a:rPr lang="en-US" sz="4000" dirty="0"/>
              <a:t>Slides</a:t>
            </a:r>
            <a:endParaRPr lang="en-US"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06FA66-D529-EB78-D3AC-B33AA4EBFA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68646" y="939011"/>
            <a:ext cx="915786" cy="915786"/>
          </a:xfrm>
          <a:prstGeom prst="ellipse">
            <a:avLst/>
          </a:prstGeom>
          <a:ln w="12700"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6FBE9FF-BBD8-FB87-9C52-B7B40EA18474}"/>
              </a:ext>
            </a:extLst>
          </p:cNvPr>
          <p:cNvGrpSpPr/>
          <p:nvPr/>
        </p:nvGrpSpPr>
        <p:grpSpPr>
          <a:xfrm>
            <a:off x="2932773" y="4711"/>
            <a:ext cx="6211228" cy="6855071"/>
            <a:chOff x="2932773" y="4711"/>
            <a:chExt cx="6211228" cy="685507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FB90A7D-31A1-EE0D-1D10-492DAF700FB3}"/>
                </a:ext>
              </a:extLst>
            </p:cNvPr>
            <p:cNvSpPr txBox="1"/>
            <p:nvPr/>
          </p:nvSpPr>
          <p:spPr>
            <a:xfrm>
              <a:off x="3740408" y="224892"/>
              <a:ext cx="448292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582CA"/>
                  </a:solidFill>
                </a:rPr>
                <a:t>YOUR SPRING MARKET </a:t>
              </a:r>
              <a:br>
                <a:rPr lang="en-US" sz="2000" b="1" dirty="0">
                  <a:solidFill>
                    <a:srgbClr val="0582CA"/>
                  </a:solidFill>
                </a:rPr>
              </a:br>
              <a:r>
                <a:rPr lang="en-US" sz="2000" b="1" dirty="0">
                  <a:solidFill>
                    <a:srgbClr val="0582CA"/>
                  </a:solidFill>
                </a:rPr>
                <a:t>MESSAGING PLAYBOOK</a:t>
              </a:r>
            </a:p>
          </p:txBody>
        </p:sp>
        <p:pic>
          <p:nvPicPr>
            <p:cNvPr id="20" name="Picture 19" descr="A black background with grey text&#10;&#10;Description automatically generated">
              <a:extLst>
                <a:ext uri="{FF2B5EF4-FFF2-40B4-BE49-F238E27FC236}">
                  <a16:creationId xmlns:a16="http://schemas.microsoft.com/office/drawing/2014/main" id="{70EB31BC-045C-75DC-FB3A-80CE16ED01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43228" y="6310482"/>
              <a:ext cx="2436904" cy="544589"/>
            </a:xfrm>
            <a:prstGeom prst="rect">
              <a:avLst/>
            </a:prstGeom>
          </p:spPr>
        </p:pic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F36447A2-769A-9043-DDE6-9852E80C4F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699" t="10486" r="37021" b="12679"/>
            <a:stretch/>
          </p:blipFill>
          <p:spPr>
            <a:xfrm>
              <a:off x="2932773" y="4711"/>
              <a:ext cx="6211228" cy="6855071"/>
            </a:xfrm>
            <a:prstGeom prst="rect">
              <a:avLst/>
            </a:prstGeom>
          </p:spPr>
        </p:pic>
        <p:pic>
          <p:nvPicPr>
            <p:cNvPr id="4" name="Picture 3" descr="A graph of growth in a number of green and blue bars&#10;&#10;Description automatically generated">
              <a:extLst>
                <a:ext uri="{FF2B5EF4-FFF2-40B4-BE49-F238E27FC236}">
                  <a16:creationId xmlns:a16="http://schemas.microsoft.com/office/drawing/2014/main" id="{B8E2154B-2F11-6129-E8D1-1CB733DAF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36908" y="1755273"/>
              <a:ext cx="4809744" cy="33719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804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EB5994-C9AA-DB2B-812E-752C21FF45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Source: Realtor.com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7A8ACFBB-A2FE-1359-14BB-90DD22F63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Listings Above Last Year’s Level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7B4FD35-FC28-3310-FC08-11E4F042E7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9790287"/>
              </p:ext>
            </p:extLst>
          </p:nvPr>
        </p:nvGraphicFramePr>
        <p:xfrm>
          <a:off x="190919" y="1132324"/>
          <a:ext cx="8772211" cy="540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8B08934-1018-D479-49C7-FD67504E63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963750"/>
            <a:ext cx="8385175" cy="308458"/>
          </a:xfrm>
        </p:spPr>
        <p:txBody>
          <a:bodyPr/>
          <a:lstStyle/>
          <a:p>
            <a:r>
              <a:rPr lang="en-US" dirty="0"/>
              <a:t>April of Each Year</a:t>
            </a:r>
          </a:p>
        </p:txBody>
      </p:sp>
      <p:pic>
        <p:nvPicPr>
          <p:cNvPr id="3" name="Picture 2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993C81E6-79AC-E61C-B7A4-1A098B4D31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5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6DF9942-31DA-E35C-DD81-DB531CCA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7009"/>
            <a:ext cx="8382000" cy="354495"/>
          </a:xfrm>
        </p:spPr>
        <p:txBody>
          <a:bodyPr/>
          <a:lstStyle/>
          <a:p>
            <a:r>
              <a:rPr lang="en-US" sz="3200"/>
              <a:t>2024 Home Price Forecasts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0AE87A-434B-4C98-DD0A-84D394EC57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931092"/>
            <a:ext cx="8385175" cy="308458"/>
          </a:xfrm>
        </p:spPr>
        <p:txBody>
          <a:bodyPr/>
          <a:lstStyle/>
          <a:p>
            <a:r>
              <a:rPr lang="en-US" sz="2000" dirty="0"/>
              <a:t>Percent Appreciation/Depreciation as of 5/1/2024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5C4F136-0C4B-B8E1-6632-B68E44DD06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6429648"/>
              </p:ext>
            </p:extLst>
          </p:nvPr>
        </p:nvGraphicFramePr>
        <p:xfrm>
          <a:off x="228600" y="1406231"/>
          <a:ext cx="86868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FB5E0D56-B20F-ECDD-2AFC-563BEF33E7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773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8FCC73-B31F-49A9-B155-9F6DF4770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Estimated Home Price Performance </a:t>
            </a:r>
            <a:br>
              <a:rPr lang="en-US" dirty="0"/>
            </a:br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0F44A65-E54B-4D6C-81A9-C38E1B0540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December–December, as Forecast in Q1 2024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1A7E6C86-BCCC-4300-A8A3-EF034F27A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35" y="3676087"/>
            <a:ext cx="1893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Pre-Bubble</a:t>
            </a: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3144E395-41E5-4625-B04B-FC6B40AC8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91" y="3676087"/>
            <a:ext cx="1893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Bubble</a:t>
            </a:r>
          </a:p>
        </p:txBody>
      </p:sp>
      <p:sp>
        <p:nvSpPr>
          <p:cNvPr id="22" name="TextBox 7">
            <a:extLst>
              <a:ext uri="{FF2B5EF4-FFF2-40B4-BE49-F238E27FC236}">
                <a16:creationId xmlns:a16="http://schemas.microsoft.com/office/drawing/2014/main" id="{14427980-F71B-43A2-B62D-82AFB8384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643" y="4758414"/>
            <a:ext cx="187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Bust</a:t>
            </a: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AD312E55-8F77-4A1D-803E-A34E54E8E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795" y="3496778"/>
            <a:ext cx="18937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Recovery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To Date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9A2F6E2-DE1B-4270-8B90-336A84840D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7705563"/>
              </p:ext>
            </p:extLst>
          </p:nvPr>
        </p:nvGraphicFramePr>
        <p:xfrm>
          <a:off x="245288" y="1528455"/>
          <a:ext cx="8675688" cy="4976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889474E0-9A84-947E-CC03-86613884BB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350" y="6481046"/>
            <a:ext cx="8375650" cy="218439"/>
          </a:xfrm>
        </p:spPr>
        <p:txBody>
          <a:bodyPr/>
          <a:lstStyle/>
          <a:p>
            <a:r>
              <a:rPr lang="en-US" dirty="0"/>
              <a:t>Source: HPES</a:t>
            </a:r>
          </a:p>
        </p:txBody>
      </p:sp>
      <p:pic>
        <p:nvPicPr>
          <p:cNvPr id="4" name="Picture 3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A813B1AA-6EA5-F167-AB11-ED2D04369C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238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15F0DA-76E0-4FB2-BA2D-EE717B4469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Source: HPES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8FCC73-B31F-49A9-B155-9F6DF4770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9731" y="459058"/>
            <a:ext cx="4903268" cy="456397"/>
          </a:xfrm>
        </p:spPr>
        <p:txBody>
          <a:bodyPr/>
          <a:lstStyle/>
          <a:p>
            <a:r>
              <a:rPr lang="en-US" sz="1600" b="0" dirty="0"/>
              <a:t>Potential growth in household wealth over the next </a:t>
            </a:r>
            <a:br>
              <a:rPr lang="en-US" sz="1600" b="0" dirty="0"/>
            </a:br>
            <a:r>
              <a:rPr lang="en-US" sz="1600" b="0" dirty="0"/>
              <a:t>5 years based solely on increased home equity </a:t>
            </a:r>
            <a:br>
              <a:rPr lang="en-US" sz="1600" b="0" dirty="0"/>
            </a:br>
            <a:r>
              <a:rPr lang="en-US" sz="1600" b="0" dirty="0"/>
              <a:t>if you purchased a $400K home in January 2024. 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1A7E6C86-BCCC-4300-A8A3-EF034F27A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35" y="3676087"/>
            <a:ext cx="1893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Pre-Bubble</a:t>
            </a: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3144E395-41E5-4625-B04B-FC6B40AC8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91" y="3676087"/>
            <a:ext cx="1893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Bubble</a:t>
            </a:r>
          </a:p>
        </p:txBody>
      </p:sp>
      <p:sp>
        <p:nvSpPr>
          <p:cNvPr id="22" name="TextBox 7">
            <a:extLst>
              <a:ext uri="{FF2B5EF4-FFF2-40B4-BE49-F238E27FC236}">
                <a16:creationId xmlns:a16="http://schemas.microsoft.com/office/drawing/2014/main" id="{14427980-F71B-43A2-B62D-82AFB8384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643" y="4758414"/>
            <a:ext cx="18740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Bust</a:t>
            </a: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AD312E55-8F77-4A1D-803E-A34E54E8E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795" y="3496778"/>
            <a:ext cx="18937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Recovery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 charset="0"/>
                <a:cs typeface="Calibri" panose="020F0502020204030204" pitchFamily="34" charset="0"/>
              </a:rPr>
              <a:t>To Date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2F808098-CE84-41C8-BDF1-5D010BC22C9E}"/>
              </a:ext>
            </a:extLst>
          </p:cNvPr>
          <p:cNvGraphicFramePr/>
          <p:nvPr/>
        </p:nvGraphicFramePr>
        <p:xfrm>
          <a:off x="231006" y="1280951"/>
          <a:ext cx="8672362" cy="5299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4DF9252-8590-41E9-841F-4503412C43E9}"/>
              </a:ext>
            </a:extLst>
          </p:cNvPr>
          <p:cNvSpPr txBox="1"/>
          <p:nvPr/>
        </p:nvSpPr>
        <p:spPr>
          <a:xfrm>
            <a:off x="264459" y="184108"/>
            <a:ext cx="3493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73C35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$83,385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3519D-224B-4228-AEDC-42373C39DC2D}"/>
              </a:ext>
            </a:extLst>
          </p:cNvPr>
          <p:cNvSpPr txBox="1"/>
          <p:nvPr/>
        </p:nvSpPr>
        <p:spPr>
          <a:xfrm>
            <a:off x="570693" y="5324707"/>
            <a:ext cx="8004593" cy="33855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30384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Based on Price Appreciation Projected by the Home Price Expectations Survey</a:t>
            </a:r>
          </a:p>
        </p:txBody>
      </p:sp>
      <p:pic>
        <p:nvPicPr>
          <p:cNvPr id="5" name="Picture 4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E0C056E1-6BD2-1C68-C9B8-0ECBCF255D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7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58D132-E590-4473-9CBC-A16FF2353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Mortgage Rate Projections</a:t>
            </a:r>
            <a:br>
              <a:rPr lang="en-US"/>
            </a:b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94C3F8-A331-4CE2-BD63-B8A1B5A3F2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/>
              <a:t>April 2024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6D4569E-3296-AE48-773B-E9FCF08901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1" y="1587500"/>
          <a:ext cx="8382000" cy="477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008443" imgH="4457559" progId="Excel.Sheet.12">
                  <p:embed/>
                </p:oleObj>
              </mc:Choice>
              <mc:Fallback>
                <p:oleObj name="Worksheet" r:id="rId3" imgW="8008443" imgH="4457559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6D4569E-3296-AE48-773B-E9FCF08901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1" y="1587500"/>
                        <a:ext cx="8382000" cy="477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AAA2A7FC-EC07-C8CC-94AD-3A81E474F9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762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74F1A0-1B66-003B-73CD-C6208E416F93}"/>
              </a:ext>
            </a:extLst>
          </p:cNvPr>
          <p:cNvSpPr/>
          <p:nvPr/>
        </p:nvSpPr>
        <p:spPr>
          <a:xfrm>
            <a:off x="893135" y="5030384"/>
            <a:ext cx="6509146" cy="10760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CC2E70-84AE-10FB-89CD-E24BEDC93DE3}"/>
              </a:ext>
            </a:extLst>
          </p:cNvPr>
          <p:cNvSpPr/>
          <p:nvPr/>
        </p:nvSpPr>
        <p:spPr>
          <a:xfrm>
            <a:off x="893135" y="2783507"/>
            <a:ext cx="6509146" cy="1095180"/>
          </a:xfrm>
          <a:prstGeom prst="rect">
            <a:avLst/>
          </a:prstGeom>
          <a:solidFill>
            <a:srgbClr val="FF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07C202-BC2B-7CC0-E6C9-1AAA3E6DF91D}"/>
              </a:ext>
            </a:extLst>
          </p:cNvPr>
          <p:cNvSpPr/>
          <p:nvPr/>
        </p:nvSpPr>
        <p:spPr>
          <a:xfrm>
            <a:off x="893135" y="3917678"/>
            <a:ext cx="6509146" cy="109498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A960AB-64F5-64A8-EBCF-887D7ED94B20}"/>
              </a:ext>
            </a:extLst>
          </p:cNvPr>
          <p:cNvSpPr/>
          <p:nvPr/>
        </p:nvSpPr>
        <p:spPr>
          <a:xfrm>
            <a:off x="893135" y="1672377"/>
            <a:ext cx="6509146" cy="110403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C563E7B-014A-D952-63C0-51FAB88C93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Source: KCM Analysis, Mortgage News Daily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756975-2365-22C6-BC74-AB5BCFE5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Demand Based on Rate Environment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8BDF07-71DD-547E-806A-1DA60E042C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1000" y="966153"/>
            <a:ext cx="8385175" cy="308458"/>
          </a:xfrm>
        </p:spPr>
        <p:txBody>
          <a:bodyPr/>
          <a:lstStyle/>
          <a:p>
            <a:r>
              <a:rPr lang="en-US" sz="2000" dirty="0"/>
              <a:t>Mortgage News Daily Rate: 30-Year Fixed Rate in 2024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FDE5CAE3-B0F7-E6FF-7BBC-17EF5A6A3C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3001388"/>
              </p:ext>
            </p:extLst>
          </p:nvPr>
        </p:nvGraphicFramePr>
        <p:xfrm>
          <a:off x="381000" y="1509099"/>
          <a:ext cx="7190920" cy="4902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Table 14">
            <a:extLst>
              <a:ext uri="{FF2B5EF4-FFF2-40B4-BE49-F238E27FC236}">
                <a16:creationId xmlns:a16="http://schemas.microsoft.com/office/drawing/2014/main" id="{203E18CB-F97E-AE64-8406-6E7DF4684392}"/>
              </a:ext>
            </a:extLst>
          </p:cNvPr>
          <p:cNvGraphicFramePr>
            <a:graphicFrameLocks noGrp="1"/>
          </p:cNvGraphicFramePr>
          <p:nvPr/>
        </p:nvGraphicFramePr>
        <p:xfrm>
          <a:off x="7420211" y="965759"/>
          <a:ext cx="1319624" cy="5131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624">
                  <a:extLst>
                    <a:ext uri="{9D8B030D-6E8A-4147-A177-3AD203B41FA5}">
                      <a16:colId xmlns:a16="http://schemas.microsoft.com/office/drawing/2014/main" val="4142832594"/>
                    </a:ext>
                  </a:extLst>
                </a:gridCol>
              </a:tblGrid>
              <a:tr h="71693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Buyer</a:t>
                      </a:r>
                    </a:p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Demand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155499"/>
                  </a:ext>
                </a:extLst>
              </a:tr>
              <a:tr h="111034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Weak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631823"/>
                  </a:ext>
                </a:extLst>
              </a:tr>
              <a:tr h="110705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Limited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9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087248"/>
                  </a:ext>
                </a:extLst>
              </a:tr>
              <a:tr h="111996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Good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539666"/>
                  </a:ext>
                </a:extLst>
              </a:tr>
              <a:tr h="107743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Strong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455701"/>
                  </a:ext>
                </a:extLst>
              </a:tr>
            </a:tbl>
          </a:graphicData>
        </a:graphic>
      </p:graphicFrame>
      <p:pic>
        <p:nvPicPr>
          <p:cNvPr id="5" name="Picture 4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653C88A1-E356-AC8C-84F9-26C2EEB41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673" y="6320500"/>
            <a:ext cx="2218154" cy="49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5648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Slides">
  <a:themeElements>
    <a:clrScheme name="KCM">
      <a:dk1>
        <a:srgbClr val="303840"/>
      </a:dk1>
      <a:lt1>
        <a:srgbClr val="FFFFFF"/>
      </a:lt1>
      <a:dk2>
        <a:srgbClr val="00AEEF"/>
      </a:dk2>
      <a:lt2>
        <a:srgbClr val="CCD5D8"/>
      </a:lt2>
      <a:accent1>
        <a:srgbClr val="00AEEF"/>
      </a:accent1>
      <a:accent2>
        <a:srgbClr val="73C359"/>
      </a:accent2>
      <a:accent3>
        <a:srgbClr val="FF8300"/>
      </a:accent3>
      <a:accent4>
        <a:srgbClr val="FD3A00"/>
      </a:accent4>
      <a:accent5>
        <a:srgbClr val="156FC1"/>
      </a:accent5>
      <a:accent6>
        <a:srgbClr val="FFFFFF"/>
      </a:accent6>
      <a:hlink>
        <a:srgbClr val="00AEEF"/>
      </a:hlink>
      <a:folHlink>
        <a:srgbClr val="00AEE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25567</TotalTime>
  <Words>349</Words>
  <Application>Microsoft Office PowerPoint</Application>
  <PresentationFormat>On-screen Show (4:3)</PresentationFormat>
  <Paragraphs>57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Standard Slides</vt:lpstr>
      <vt:lpstr>Worksheet</vt:lpstr>
      <vt:lpstr>  Top 5  Slides</vt:lpstr>
      <vt:lpstr>New Listings Above Last Year’s Level </vt:lpstr>
      <vt:lpstr>2024 Home Price Forecasts</vt:lpstr>
      <vt:lpstr>Estimated Home Price Performance  </vt:lpstr>
      <vt:lpstr>Potential growth in household wealth over the next  5 years based solely on increased home equity  if you purchased a $400K home in January 2024. </vt:lpstr>
      <vt:lpstr>Mortgage Rate Projections </vt:lpstr>
      <vt:lpstr>Demand Based on Rate Environment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Childers</dc:creator>
  <cp:lastModifiedBy>Sharon Crawford</cp:lastModifiedBy>
  <cp:revision>165</cp:revision>
  <cp:lastPrinted>2024-02-23T21:19:33Z</cp:lastPrinted>
  <dcterms:created xsi:type="dcterms:W3CDTF">2021-06-23T14:31:32Z</dcterms:created>
  <dcterms:modified xsi:type="dcterms:W3CDTF">2024-06-20T16:28:00Z</dcterms:modified>
</cp:coreProperties>
</file>